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2.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57" r:id="rId2"/>
    <p:sldId id="258" r:id="rId3"/>
    <p:sldId id="259" r:id="rId4"/>
    <p:sldId id="260" r:id="rId5"/>
    <p:sldId id="261" r:id="rId6"/>
    <p:sldId id="262" r:id="rId7"/>
    <p:sldId id="263" r:id="rId8"/>
    <p:sldId id="264" r:id="rId9"/>
    <p:sldId id="303" r:id="rId10"/>
    <p:sldId id="304" r:id="rId11"/>
    <p:sldId id="305" r:id="rId12"/>
    <p:sldId id="306" r:id="rId13"/>
    <p:sldId id="307" r:id="rId14"/>
    <p:sldId id="308" r:id="rId15"/>
    <p:sldId id="265" r:id="rId16"/>
    <p:sldId id="309" r:id="rId17"/>
    <p:sldId id="272" r:id="rId18"/>
    <p:sldId id="275" r:id="rId19"/>
    <p:sldId id="276" r:id="rId20"/>
    <p:sldId id="277" r:id="rId21"/>
    <p:sldId id="278" r:id="rId22"/>
    <p:sldId id="279" r:id="rId23"/>
    <p:sldId id="301" r:id="rId24"/>
    <p:sldId id="281" r:id="rId25"/>
    <p:sldId id="282" r:id="rId26"/>
    <p:sldId id="283" r:id="rId27"/>
    <p:sldId id="302"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8080"/>
    <a:srgbClr val="B5B5B5"/>
    <a:srgbClr val="B2B2B2"/>
    <a:srgbClr val="8E8E8E"/>
    <a:srgbClr val="6666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0743" autoAdjust="0"/>
  </p:normalViewPr>
  <p:slideViewPr>
    <p:cSldViewPr>
      <p:cViewPr varScale="1">
        <p:scale>
          <a:sx n="78" d="100"/>
          <a:sy n="78" d="100"/>
        </p:scale>
        <p:origin x="-2490"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35"/>
    </mc:Choice>
    <mc:Fallback>
      <c:style val="35"/>
    </mc:Fallback>
  </mc:AlternateContent>
  <c:chart>
    <c:title>
      <c:layout/>
      <c:overlay val="0"/>
    </c:title>
    <c:autoTitleDeleted val="0"/>
    <c:plotArea>
      <c:layout/>
      <c:pieChart>
        <c:varyColors val="1"/>
        <c:ser>
          <c:idx val="0"/>
          <c:order val="0"/>
          <c:tx>
            <c:strRef>
              <c:f>Sheet1!$B$1</c:f>
              <c:strCache>
                <c:ptCount val="1"/>
                <c:pt idx="0">
                  <c:v>Client Profile</c:v>
                </c:pt>
              </c:strCache>
            </c:strRef>
          </c:tx>
          <c:spPr>
            <a:solidFill>
              <a:srgbClr val="FF0000"/>
            </a:solidFill>
          </c:spPr>
          <c:dPt>
            <c:idx val="1"/>
            <c:bubble3D val="0"/>
            <c:spPr>
              <a:solidFill>
                <a:schemeClr val="accent6">
                  <a:lumMod val="75000"/>
                </a:schemeClr>
              </a:solidFill>
            </c:spPr>
          </c:dPt>
          <c:dLbls>
            <c:spPr>
              <a:noFill/>
              <a:ln>
                <a:noFill/>
              </a:ln>
              <a:effectLst/>
            </c:spPr>
            <c:showLegendKey val="0"/>
            <c:showVal val="1"/>
            <c:showCatName val="0"/>
            <c:showSerName val="0"/>
            <c:showPercent val="0"/>
            <c:showBubbleSize val="0"/>
            <c:showLeaderLines val="1"/>
            <c:extLst>
              <c:ext xmlns:c15="http://schemas.microsoft.com/office/drawing/2012/chart" uri="{CE6537A1-D6FC-4f65-9D91-7224C49458BB}">
                <c15:layout/>
              </c:ext>
            </c:extLst>
          </c:dLbls>
          <c:cat>
            <c:strRef>
              <c:f>Sheet1!$A$2:$A$4</c:f>
              <c:strCache>
                <c:ptCount val="3"/>
                <c:pt idx="0">
                  <c:v>Active Laptops</c:v>
                </c:pt>
                <c:pt idx="1">
                  <c:v>Active Servers</c:v>
                </c:pt>
                <c:pt idx="2">
                  <c:v>Active VMs</c:v>
                </c:pt>
              </c:strCache>
            </c:strRef>
          </c:cat>
          <c:val>
            <c:numRef>
              <c:f>Sheet1!$B$2:$B$4</c:f>
              <c:numCache>
                <c:formatCode>General</c:formatCode>
                <c:ptCount val="3"/>
                <c:pt idx="0">
                  <c:v>1024</c:v>
                </c:pt>
                <c:pt idx="1">
                  <c:v>400</c:v>
                </c:pt>
                <c:pt idx="2">
                  <c:v>0</c:v>
                </c:pt>
              </c:numCache>
            </c:numRef>
          </c:val>
        </c:ser>
        <c:dLbls>
          <c:showLegendKey val="0"/>
          <c:showVal val="0"/>
          <c:showCatName val="0"/>
          <c:showSerName val="0"/>
          <c:showPercent val="0"/>
          <c:showBubbleSize val="0"/>
          <c:showLeaderLines val="1"/>
        </c:dLbls>
        <c:firstSliceAng val="0"/>
      </c:pieChart>
    </c:plotArea>
    <c:legend>
      <c:legendPos val="r"/>
      <c:layout/>
      <c:overlay val="0"/>
    </c:legend>
    <c:plotVisOnly val="1"/>
    <c:dispBlanksAs val="gap"/>
    <c:showDLblsOverMax val="0"/>
  </c:chart>
  <c:spPr>
    <a:effectLst>
      <a:outerShdw blurRad="50800" dist="38100" dir="2700000" algn="tl" rotWithShape="0">
        <a:prstClr val="black">
          <a:alpha val="40000"/>
        </a:prstClr>
      </a:outerShdw>
    </a:effectLst>
  </c:spPr>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1600" dirty="0"/>
              <a:t>Disk Tier Savings From </a:t>
            </a:r>
            <a:r>
              <a:rPr lang="en-US" sz="1600" dirty="0" smtClean="0"/>
              <a:t>Deduplication</a:t>
            </a:r>
            <a:endParaRPr lang="en-US" sz="1600" dirty="0"/>
          </a:p>
        </c:rich>
      </c:tx>
      <c:overlay val="0"/>
    </c:title>
    <c:autoTitleDeleted val="0"/>
    <c:plotArea>
      <c:layout/>
      <c:barChart>
        <c:barDir val="col"/>
        <c:grouping val="clustered"/>
        <c:varyColors val="0"/>
        <c:ser>
          <c:idx val="0"/>
          <c:order val="0"/>
          <c:tx>
            <c:strRef>
              <c:f>Sheet1!$B$1</c:f>
              <c:strCache>
                <c:ptCount val="1"/>
                <c:pt idx="0">
                  <c:v>Disk Tier Savings From Simpana Deduplication</c:v>
                </c:pt>
              </c:strCache>
            </c:strRef>
          </c:tx>
          <c:invertIfNegative val="0"/>
          <c:dPt>
            <c:idx val="0"/>
            <c:invertIfNegative val="0"/>
            <c:bubble3D val="0"/>
            <c:spPr>
              <a:solidFill>
                <a:srgbClr val="FF0000"/>
              </a:solidFill>
            </c:spPr>
          </c:dPt>
          <c:dPt>
            <c:idx val="1"/>
            <c:invertIfNegative val="0"/>
            <c:bubble3D val="0"/>
            <c:spPr>
              <a:solidFill>
                <a:srgbClr val="FF0000"/>
              </a:solidFill>
            </c:spPr>
          </c:dPt>
          <c:cat>
            <c:strRef>
              <c:f>Sheet1!$A$2:$A$3</c:f>
              <c:strCache>
                <c:ptCount val="2"/>
                <c:pt idx="0">
                  <c:v>Application Size (TB)</c:v>
                </c:pt>
                <c:pt idx="1">
                  <c:v>Media Size (TB)</c:v>
                </c:pt>
              </c:strCache>
            </c:strRef>
          </c:cat>
          <c:val>
            <c:numRef>
              <c:f>Sheet1!$B$2:$B$3</c:f>
              <c:numCache>
                <c:formatCode>General</c:formatCode>
                <c:ptCount val="2"/>
                <c:pt idx="0">
                  <c:v>37</c:v>
                </c:pt>
                <c:pt idx="1">
                  <c:v>6</c:v>
                </c:pt>
              </c:numCache>
            </c:numRef>
          </c:val>
        </c:ser>
        <c:dLbls>
          <c:showLegendKey val="0"/>
          <c:showVal val="0"/>
          <c:showCatName val="0"/>
          <c:showSerName val="0"/>
          <c:showPercent val="0"/>
          <c:showBubbleSize val="0"/>
        </c:dLbls>
        <c:gapWidth val="150"/>
        <c:axId val="67719168"/>
        <c:axId val="67720704"/>
      </c:barChart>
      <c:catAx>
        <c:axId val="67719168"/>
        <c:scaling>
          <c:orientation val="minMax"/>
        </c:scaling>
        <c:delete val="0"/>
        <c:axPos val="b"/>
        <c:numFmt formatCode="General" sourceLinked="0"/>
        <c:majorTickMark val="out"/>
        <c:minorTickMark val="none"/>
        <c:tickLblPos val="nextTo"/>
        <c:txPr>
          <a:bodyPr/>
          <a:lstStyle/>
          <a:p>
            <a:pPr>
              <a:defRPr sz="1200"/>
            </a:pPr>
            <a:endParaRPr lang="en-US"/>
          </a:p>
        </c:txPr>
        <c:crossAx val="67720704"/>
        <c:crosses val="autoZero"/>
        <c:auto val="1"/>
        <c:lblAlgn val="ctr"/>
        <c:lblOffset val="100"/>
        <c:noMultiLvlLbl val="0"/>
      </c:catAx>
      <c:valAx>
        <c:axId val="67720704"/>
        <c:scaling>
          <c:orientation val="minMax"/>
        </c:scaling>
        <c:delete val="0"/>
        <c:axPos val="l"/>
        <c:majorGridlines/>
        <c:numFmt formatCode="General" sourceLinked="1"/>
        <c:majorTickMark val="out"/>
        <c:minorTickMark val="none"/>
        <c:tickLblPos val="nextTo"/>
        <c:txPr>
          <a:bodyPr/>
          <a:lstStyle/>
          <a:p>
            <a:pPr>
              <a:defRPr sz="1200"/>
            </a:pPr>
            <a:endParaRPr lang="en-US"/>
          </a:p>
        </c:txPr>
        <c:crossAx val="67719168"/>
        <c:crosses val="autoZero"/>
        <c:crossBetween val="between"/>
      </c:valAx>
    </c:plotArea>
    <c:plotVisOnly val="1"/>
    <c:dispBlanksAs val="gap"/>
    <c:showDLblsOverMax val="0"/>
  </c:chart>
  <c:spPr>
    <a:ln>
      <a:solidFill>
        <a:schemeClr val="bg1">
          <a:lumMod val="75000"/>
        </a:schemeClr>
      </a:solidFill>
    </a:ln>
    <a:effectLst>
      <a:outerShdw blurRad="50800" dist="38100" dir="2700000" algn="tl" rotWithShape="0">
        <a:prstClr val="black">
          <a:alpha val="40000"/>
        </a:prstClr>
      </a:outerShdw>
    </a:effectLst>
  </c:spPr>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EE0D1E-AC3A-4B92-8DB1-DF6195F3EC16}" type="datetimeFigureOut">
              <a:rPr lang="en-US" smtClean="0"/>
              <a:t>3/15/2017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4977C9-A4A5-4AA0-96D1-1D909350FE91}" type="slidenum">
              <a:rPr lang="en-US" smtClean="0"/>
              <a:t>‹#›</a:t>
            </a:fld>
            <a:endParaRPr lang="en-US"/>
          </a:p>
        </p:txBody>
      </p:sp>
    </p:spTree>
    <p:extLst>
      <p:ext uri="{BB962C8B-B14F-4D97-AF65-F5344CB8AC3E}">
        <p14:creationId xmlns:p14="http://schemas.microsoft.com/office/powerpoint/2010/main" val="409798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p>
        </p:txBody>
      </p:sp>
      <p:sp>
        <p:nvSpPr>
          <p:cNvPr id="4" name="Slide Number Placeholder 3"/>
          <p:cNvSpPr>
            <a:spLocks noGrp="1"/>
          </p:cNvSpPr>
          <p:nvPr>
            <p:ph type="sldNum" sz="quarter" idx="10"/>
          </p:nvPr>
        </p:nvSpPr>
        <p:spPr/>
        <p:txBody>
          <a:bodyPr/>
          <a:lstStyle/>
          <a:p>
            <a:fld id="{92EDA2A2-734C-4B43-AEA5-56DE2C982649}" type="slidenum">
              <a:rPr lang="en-US">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17332132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INSTRUCTIONS</a:t>
            </a:r>
          </a:p>
          <a:p>
            <a:r>
              <a:rPr lang="en-US" b="0" u="none" dirty="0" smtClean="0"/>
              <a:t>The purpose of this slide is to demonstrate any applications</a:t>
            </a:r>
            <a:r>
              <a:rPr lang="en-US" b="0" u="none" baseline="0" dirty="0" smtClean="0"/>
              <a:t> who’s recovery time could benefit from the use of snapshot based protection. This prediction is based on the performance of the last restore compared to the total application size. For example, a 1TB application with a 100GB/Hour last restore speed will be estimated to take 10 hours to restore. The top 5 clients will be shown in the table. Use these examples to discuss the benefit of using snapshot based protection to accelerate recovery. Customize the benefits as needed.</a:t>
            </a:r>
            <a:endParaRPr lang="en-US" b="0" u="none" dirty="0" smtClean="0"/>
          </a:p>
          <a:p>
            <a:endParaRPr lang="en-US" dirty="0"/>
          </a:p>
        </p:txBody>
      </p:sp>
      <p:sp>
        <p:nvSpPr>
          <p:cNvPr id="4" name="Slide Number Placeholder 3"/>
          <p:cNvSpPr>
            <a:spLocks noGrp="1"/>
          </p:cNvSpPr>
          <p:nvPr>
            <p:ph type="sldNum" sz="quarter" idx="10"/>
          </p:nvPr>
        </p:nvSpPr>
        <p:spPr/>
        <p:txBody>
          <a:bodyPr/>
          <a:lstStyle/>
          <a:p>
            <a:fld id="{424977C9-A4A5-4AA0-96D1-1D909350FE91}" type="slidenum">
              <a:rPr lang="en-US" smtClean="0"/>
              <a:t>13</a:t>
            </a:fld>
            <a:endParaRPr lang="en-US"/>
          </a:p>
        </p:txBody>
      </p:sp>
    </p:spTree>
    <p:extLst>
      <p:ext uri="{BB962C8B-B14F-4D97-AF65-F5344CB8AC3E}">
        <p14:creationId xmlns:p14="http://schemas.microsoft.com/office/powerpoint/2010/main" val="13606633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INSTRUCTIONS</a:t>
            </a:r>
          </a:p>
          <a:p>
            <a:r>
              <a:rPr lang="en-US" b="0" u="none" dirty="0" smtClean="0"/>
              <a:t>The purpose of this slide is to demonstrate any virtual machine agent backups that could be benefit</a:t>
            </a:r>
            <a:r>
              <a:rPr lang="en-US" b="0" u="none" baseline="0" dirty="0" smtClean="0"/>
              <a:t> from snapshot based protection. The five longest running backups will be shown on this slide. Use these examples to explain the benefit of utilization snapshot protection to reduce the protection window. Utilize the existing benefit points or customize the benefits as needed.</a:t>
            </a:r>
            <a:endParaRPr lang="en-US" b="0" u="none" dirty="0" smtClean="0"/>
          </a:p>
          <a:p>
            <a:endParaRPr lang="en-US" dirty="0"/>
          </a:p>
        </p:txBody>
      </p:sp>
      <p:sp>
        <p:nvSpPr>
          <p:cNvPr id="4" name="Slide Number Placeholder 3"/>
          <p:cNvSpPr>
            <a:spLocks noGrp="1"/>
          </p:cNvSpPr>
          <p:nvPr>
            <p:ph type="sldNum" sz="quarter" idx="10"/>
          </p:nvPr>
        </p:nvSpPr>
        <p:spPr/>
        <p:txBody>
          <a:bodyPr/>
          <a:lstStyle/>
          <a:p>
            <a:fld id="{424977C9-A4A5-4AA0-96D1-1D909350FE91}" type="slidenum">
              <a:rPr lang="en-US" smtClean="0"/>
              <a:t>14</a:t>
            </a:fld>
            <a:endParaRPr lang="en-US"/>
          </a:p>
        </p:txBody>
      </p:sp>
    </p:spTree>
    <p:extLst>
      <p:ext uri="{BB962C8B-B14F-4D97-AF65-F5344CB8AC3E}">
        <p14:creationId xmlns:p14="http://schemas.microsoft.com/office/powerpoint/2010/main" val="38333140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INSTRUCTIONS</a:t>
            </a:r>
          </a:p>
          <a:p>
            <a:r>
              <a:rPr lang="en-US" b="0" u="none" dirty="0" smtClean="0"/>
              <a:t>The purpose of this slide is to demonstrate applications</a:t>
            </a:r>
            <a:r>
              <a:rPr lang="en-US" b="0" u="none" baseline="0" dirty="0" smtClean="0"/>
              <a:t> who’s protection window could benefit from the use of snapshot based protection. This includes applications like Exchange, SQL, Oracle, DB2, etc… The five longest running backups will be shown on this slide. Use these examples to explain the benefit of utilization snapshot protection to reduce the protection window. Utilize the existing benefit points or customize the benefits as needed.</a:t>
            </a:r>
            <a:endParaRPr lang="en-US" b="0" u="none" dirty="0"/>
          </a:p>
        </p:txBody>
      </p:sp>
      <p:sp>
        <p:nvSpPr>
          <p:cNvPr id="4" name="Slide Number Placeholder 3"/>
          <p:cNvSpPr>
            <a:spLocks noGrp="1"/>
          </p:cNvSpPr>
          <p:nvPr>
            <p:ph type="sldNum" sz="quarter" idx="10"/>
          </p:nvPr>
        </p:nvSpPr>
        <p:spPr/>
        <p:txBody>
          <a:bodyPr/>
          <a:lstStyle/>
          <a:p>
            <a:fld id="{424977C9-A4A5-4AA0-96D1-1D909350FE91}" type="slidenum">
              <a:rPr lang="en-US" smtClean="0"/>
              <a:t>15</a:t>
            </a:fld>
            <a:endParaRPr lang="en-US"/>
          </a:p>
        </p:txBody>
      </p:sp>
    </p:spTree>
    <p:extLst>
      <p:ext uri="{BB962C8B-B14F-4D97-AF65-F5344CB8AC3E}">
        <p14:creationId xmlns:p14="http://schemas.microsoft.com/office/powerpoint/2010/main" val="25782443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baseline="0" dirty="0" smtClean="0"/>
              <a:t>INSTRUCTIONS</a:t>
            </a:r>
          </a:p>
          <a:p>
            <a:pPr marL="0" marR="0" indent="0" algn="l" defTabSz="457200" rtl="0" eaLnBrk="1" fontAlgn="auto" latinLnBrk="0" hangingPunct="1">
              <a:lnSpc>
                <a:spcPct val="100000"/>
              </a:lnSpc>
              <a:spcBef>
                <a:spcPts val="0"/>
              </a:spcBef>
              <a:spcAft>
                <a:spcPts val="0"/>
              </a:spcAft>
              <a:buClrTx/>
              <a:buSzTx/>
              <a:buFontTx/>
              <a:buNone/>
              <a:tabLst/>
              <a:defRPr/>
            </a:pPr>
            <a:r>
              <a:rPr lang="en-US" b="0" u="none" baseline="0" dirty="0" smtClean="0"/>
              <a:t>The purpose of this slide is to demonstrate the amount of disk savings realized through the use of </a:t>
            </a:r>
            <a:r>
              <a:rPr lang="en-US" b="0" u="none" baseline="0" dirty="0" err="1" smtClean="0"/>
              <a:t>deduplicaiton</a:t>
            </a:r>
            <a:r>
              <a:rPr lang="en-US" b="0" u="none" baseline="0" dirty="0" smtClean="0"/>
              <a:t>. If deduplication is not used, it gives you the opportunity to discuss </a:t>
            </a:r>
            <a:r>
              <a:rPr lang="en-US" b="0" u="none" baseline="0" smtClean="0"/>
              <a:t>what savings could exist. </a:t>
            </a:r>
            <a:endParaRPr lang="en-US" b="0" u="none" baseline="0" dirty="0" smtClean="0"/>
          </a:p>
          <a:p>
            <a:endParaRPr lang="en-US" b="0" u="none" baseline="0" dirty="0" smtClean="0"/>
          </a:p>
        </p:txBody>
      </p:sp>
      <p:sp>
        <p:nvSpPr>
          <p:cNvPr id="4" name="Slide Number Placeholder 3"/>
          <p:cNvSpPr>
            <a:spLocks noGrp="1"/>
          </p:cNvSpPr>
          <p:nvPr>
            <p:ph type="sldNum" sz="quarter" idx="10"/>
          </p:nvPr>
        </p:nvSpPr>
        <p:spPr/>
        <p:txBody>
          <a:bodyPr/>
          <a:lstStyle/>
          <a:p>
            <a:fld id="{DE017E47-D0A6-FA44-B055-CCD79A01EB54}" type="slidenum">
              <a:rPr lang="en-US" smtClean="0"/>
              <a:t>16</a:t>
            </a:fld>
            <a:endParaRPr lang="en-US" dirty="0"/>
          </a:p>
        </p:txBody>
      </p:sp>
    </p:spTree>
    <p:extLst>
      <p:ext uri="{BB962C8B-B14F-4D97-AF65-F5344CB8AC3E}">
        <p14:creationId xmlns:p14="http://schemas.microsoft.com/office/powerpoint/2010/main" val="28260150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INSTRUCTIONS</a:t>
            </a:r>
          </a:p>
          <a:p>
            <a:r>
              <a:rPr lang="en-US" b="0" u="none" dirty="0" smtClean="0"/>
              <a:t>The purpose of this slide is to demonstrate any email servers (Exchange or Notes) that may</a:t>
            </a:r>
            <a:r>
              <a:rPr lang="en-US" b="0" u="none" baseline="0" dirty="0" smtClean="0"/>
              <a:t> benefit from mailbox archiving. The top five servers with &gt;1TB of data will be included in the table. Use these examples to discuss the storage savings and performance benefit to reducing the size of the email system through archiving. Use the existing benefit statements, or create your own.</a:t>
            </a:r>
            <a:endParaRPr lang="en-US" b="0" u="none" dirty="0" smtClean="0"/>
          </a:p>
          <a:p>
            <a:endParaRPr lang="en-US" b="0" u="none" baseline="0" dirty="0" smtClean="0"/>
          </a:p>
        </p:txBody>
      </p:sp>
      <p:sp>
        <p:nvSpPr>
          <p:cNvPr id="4" name="Slide Number Placeholder 3"/>
          <p:cNvSpPr>
            <a:spLocks noGrp="1"/>
          </p:cNvSpPr>
          <p:nvPr>
            <p:ph type="sldNum" sz="quarter" idx="10"/>
          </p:nvPr>
        </p:nvSpPr>
        <p:spPr/>
        <p:txBody>
          <a:bodyPr/>
          <a:lstStyle/>
          <a:p>
            <a:fld id="{DE017E47-D0A6-FA44-B055-CCD79A01EB54}" type="slidenum">
              <a:rPr lang="en-US" smtClean="0"/>
              <a:t>17</a:t>
            </a:fld>
            <a:endParaRPr lang="en-US" dirty="0"/>
          </a:p>
        </p:txBody>
      </p:sp>
    </p:spTree>
    <p:extLst>
      <p:ext uri="{BB962C8B-B14F-4D97-AF65-F5344CB8AC3E}">
        <p14:creationId xmlns:p14="http://schemas.microsoft.com/office/powerpoint/2010/main" val="28260150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INSTRUCTIONS</a:t>
            </a:r>
          </a:p>
          <a:p>
            <a:r>
              <a:rPr lang="en-US" b="0" u="none" dirty="0" smtClean="0"/>
              <a:t>The</a:t>
            </a:r>
            <a:r>
              <a:rPr lang="en-US" b="0" u="none" baseline="0" dirty="0" smtClean="0"/>
              <a:t> first section in this slides identifies whether tape libraries exist. If so, it determines whether Vault Tracker Enterprise features are in use. Vault Tracker Enterprise is an advanced set of media movement (import, export, transit) operations in addition to advanced tape tracking reporting. If these features are not in use, you can discuss the value of adopting it.</a:t>
            </a:r>
          </a:p>
          <a:p>
            <a:endParaRPr lang="en-US" b="0" u="none" baseline="0" dirty="0" smtClean="0"/>
          </a:p>
          <a:p>
            <a:r>
              <a:rPr lang="en-US" b="0" u="none" baseline="0" dirty="0" smtClean="0"/>
              <a:t>The second section determines whether the Web Console server has been installed. When not installed the customer may not be gaining the benefit of features unique to the web console site. This includes self service recovery, advanced reporting, and more…</a:t>
            </a:r>
          </a:p>
        </p:txBody>
      </p:sp>
      <p:sp>
        <p:nvSpPr>
          <p:cNvPr id="4" name="Slide Number Placeholder 3"/>
          <p:cNvSpPr>
            <a:spLocks noGrp="1"/>
          </p:cNvSpPr>
          <p:nvPr>
            <p:ph type="sldNum" sz="quarter" idx="10"/>
          </p:nvPr>
        </p:nvSpPr>
        <p:spPr/>
        <p:txBody>
          <a:bodyPr/>
          <a:lstStyle/>
          <a:p>
            <a:fld id="{DE017E47-D0A6-FA44-B055-CCD79A01EB54}" type="slidenum">
              <a:rPr lang="en-US" smtClean="0"/>
              <a:t>18</a:t>
            </a:fld>
            <a:endParaRPr lang="en-US" dirty="0"/>
          </a:p>
        </p:txBody>
      </p:sp>
    </p:spTree>
    <p:extLst>
      <p:ext uri="{BB962C8B-B14F-4D97-AF65-F5344CB8AC3E}">
        <p14:creationId xmlns:p14="http://schemas.microsoft.com/office/powerpoint/2010/main" val="28260150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INSTRUCTIONS</a:t>
            </a:r>
          </a:p>
          <a:p>
            <a:pPr marL="0" indent="0">
              <a:buFontTx/>
              <a:buNone/>
            </a:pPr>
            <a:r>
              <a:rPr lang="en-US" b="0" u="none" baseline="0" dirty="0" smtClean="0"/>
              <a:t>This slide is intended to summarize the status of areas where increased health could improve business operations. For any item indicated as critical, include a brief description of your recommendations in the red box. For any item that has been indicated warning, include a brief description of your recommendations in the yellow box. Utilize the following slides or the health report for more details. </a:t>
            </a:r>
            <a:endParaRPr lang="en-US" b="0" u="none" dirty="0" smtClean="0"/>
          </a:p>
        </p:txBody>
      </p:sp>
      <p:sp>
        <p:nvSpPr>
          <p:cNvPr id="4" name="Slide Number Placeholder 3"/>
          <p:cNvSpPr>
            <a:spLocks noGrp="1"/>
          </p:cNvSpPr>
          <p:nvPr>
            <p:ph type="sldNum" sz="quarter" idx="10"/>
          </p:nvPr>
        </p:nvSpPr>
        <p:spPr/>
        <p:txBody>
          <a:bodyPr/>
          <a:lstStyle/>
          <a:p>
            <a:fld id="{DE017E47-D0A6-FA44-B055-CCD79A01EB54}" type="slidenum">
              <a:rPr lang="en-US" smtClean="0"/>
              <a:t>20</a:t>
            </a:fld>
            <a:endParaRPr lang="en-US" dirty="0"/>
          </a:p>
        </p:txBody>
      </p:sp>
    </p:spTree>
    <p:extLst>
      <p:ext uri="{BB962C8B-B14F-4D97-AF65-F5344CB8AC3E}">
        <p14:creationId xmlns:p14="http://schemas.microsoft.com/office/powerpoint/2010/main" val="40745517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INSTRUCTIONS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u="none" kern="1200" baseline="0" dirty="0" smtClean="0">
                <a:solidFill>
                  <a:schemeClr val="tx1"/>
                </a:solidFill>
                <a:effectLst/>
                <a:latin typeface="+mn-lt"/>
                <a:ea typeface="+mn-ea"/>
                <a:cs typeface="+mn-cs"/>
              </a:rPr>
              <a:t>On the Metrics Reporting page for this CommCell, go to the Capacity Growth report</a:t>
            </a:r>
            <a:r>
              <a:rPr lang="en-US" b="0" u="none" baseline="0" dirty="0" smtClean="0"/>
              <a:t>. This will provide you with the licensing information which you can use to replace the screenshot on this page.</a:t>
            </a:r>
          </a:p>
          <a:p>
            <a:pPr marL="0" marR="0" indent="0" algn="l" defTabSz="457200" rtl="0" eaLnBrk="1" fontAlgn="auto" latinLnBrk="0" hangingPunct="1">
              <a:lnSpc>
                <a:spcPct val="100000"/>
              </a:lnSpc>
              <a:spcBef>
                <a:spcPts val="0"/>
              </a:spcBef>
              <a:spcAft>
                <a:spcPts val="0"/>
              </a:spcAft>
              <a:buClrTx/>
              <a:buSzTx/>
              <a:buFontTx/>
              <a:buNone/>
              <a:tabLst/>
              <a:defRPr/>
            </a:pPr>
            <a:r>
              <a:rPr lang="en-US" b="0" u="none" baseline="0" dirty="0" smtClean="0"/>
              <a:t> </a:t>
            </a:r>
            <a:endParaRPr lang="en-US" b="0" u="none" dirty="0" smtClean="0"/>
          </a:p>
          <a:p>
            <a:r>
              <a:rPr lang="en-US" b="0" u="none" dirty="0" smtClean="0"/>
              <a:t>Example text is provided.</a:t>
            </a:r>
            <a:r>
              <a:rPr lang="en-US" b="0" u="none" baseline="0" dirty="0" smtClean="0"/>
              <a:t> Customize the text as needed to position the proper licensing based on growth.</a:t>
            </a:r>
          </a:p>
          <a:p>
            <a:endParaRPr lang="en-US" b="0" u="none" baseline="0" dirty="0" smtClean="0"/>
          </a:p>
        </p:txBody>
      </p:sp>
      <p:sp>
        <p:nvSpPr>
          <p:cNvPr id="4" name="Slide Number Placeholder 3"/>
          <p:cNvSpPr>
            <a:spLocks noGrp="1"/>
          </p:cNvSpPr>
          <p:nvPr>
            <p:ph type="sldNum" sz="quarter" idx="10"/>
          </p:nvPr>
        </p:nvSpPr>
        <p:spPr/>
        <p:txBody>
          <a:bodyPr/>
          <a:lstStyle/>
          <a:p>
            <a:fld id="{DE017E47-D0A6-FA44-B055-CCD79A01EB54}" type="slidenum">
              <a:rPr lang="en-US" smtClean="0"/>
              <a:t>21</a:t>
            </a:fld>
            <a:endParaRPr lang="en-US" dirty="0"/>
          </a:p>
        </p:txBody>
      </p:sp>
    </p:spTree>
    <p:extLst>
      <p:ext uri="{BB962C8B-B14F-4D97-AF65-F5344CB8AC3E}">
        <p14:creationId xmlns:p14="http://schemas.microsoft.com/office/powerpoint/2010/main" val="28260150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INSTRUCTIONS</a:t>
            </a:r>
          </a:p>
          <a:p>
            <a:pPr marL="0" marR="0" indent="0" algn="l" defTabSz="457200" rtl="0" eaLnBrk="1" fontAlgn="auto" latinLnBrk="0" hangingPunct="1">
              <a:lnSpc>
                <a:spcPct val="100000"/>
              </a:lnSpc>
              <a:spcBef>
                <a:spcPts val="0"/>
              </a:spcBef>
              <a:spcAft>
                <a:spcPts val="0"/>
              </a:spcAft>
              <a:buClrTx/>
              <a:buSzTx/>
              <a:buFontTx/>
              <a:buNone/>
              <a:tabLst/>
              <a:defRPr/>
            </a:pPr>
            <a:r>
              <a:rPr lang="en-US" b="0" u="none" baseline="0" dirty="0" smtClean="0"/>
              <a:t>In order to obtain the support metrics required for this section go to http://ceweb.commvault.com/accountreport. </a:t>
            </a:r>
            <a:r>
              <a:rPr lang="en-US" b="0" u="none" dirty="0" smtClean="0"/>
              <a:t>Example text is provided</a:t>
            </a:r>
            <a:r>
              <a:rPr lang="en-US" b="0" u="none" baseline="0" dirty="0" smtClean="0"/>
              <a:t> but it will need to be customized per the customer. </a:t>
            </a:r>
          </a:p>
        </p:txBody>
      </p:sp>
      <p:sp>
        <p:nvSpPr>
          <p:cNvPr id="4" name="Slide Number Placeholder 3"/>
          <p:cNvSpPr>
            <a:spLocks noGrp="1"/>
          </p:cNvSpPr>
          <p:nvPr>
            <p:ph type="sldNum" sz="quarter" idx="10"/>
          </p:nvPr>
        </p:nvSpPr>
        <p:spPr/>
        <p:txBody>
          <a:bodyPr/>
          <a:lstStyle/>
          <a:p>
            <a:fld id="{DE017E47-D0A6-FA44-B055-CCD79A01EB54}" type="slidenum">
              <a:rPr lang="en-US" smtClean="0"/>
              <a:t>22</a:t>
            </a:fld>
            <a:endParaRPr lang="en-US" dirty="0"/>
          </a:p>
        </p:txBody>
      </p:sp>
    </p:spTree>
    <p:extLst>
      <p:ext uri="{BB962C8B-B14F-4D97-AF65-F5344CB8AC3E}">
        <p14:creationId xmlns:p14="http://schemas.microsoft.com/office/powerpoint/2010/main" val="28260150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INSTRUCTIONS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u="none" kern="1200" baseline="0" dirty="0" smtClean="0">
                <a:solidFill>
                  <a:schemeClr val="tx1"/>
                </a:solidFill>
                <a:effectLst/>
                <a:latin typeface="+mn-lt"/>
                <a:ea typeface="+mn-ea"/>
                <a:cs typeface="+mn-cs"/>
              </a:rPr>
              <a:t>On the Metrics Reporting page for this CommCell, go to the </a:t>
            </a:r>
            <a:r>
              <a:rPr lang="en-US" b="0" u="none" baseline="0" dirty="0" smtClean="0"/>
              <a:t>Activity report. Take a screenshot of the most relevant chart for your conversation and replace the placeholder graphic.</a:t>
            </a:r>
          </a:p>
        </p:txBody>
      </p:sp>
      <p:sp>
        <p:nvSpPr>
          <p:cNvPr id="4" name="Slide Number Placeholder 3"/>
          <p:cNvSpPr>
            <a:spLocks noGrp="1"/>
          </p:cNvSpPr>
          <p:nvPr>
            <p:ph type="sldNum" sz="quarter" idx="10"/>
          </p:nvPr>
        </p:nvSpPr>
        <p:spPr/>
        <p:txBody>
          <a:bodyPr/>
          <a:lstStyle/>
          <a:p>
            <a:fld id="{DE017E47-D0A6-FA44-B055-CCD79A01EB54}" type="slidenum">
              <a:rPr lang="en-US" smtClean="0"/>
              <a:t>23</a:t>
            </a:fld>
            <a:endParaRPr lang="en-US" dirty="0"/>
          </a:p>
        </p:txBody>
      </p:sp>
    </p:spTree>
    <p:extLst>
      <p:ext uri="{BB962C8B-B14F-4D97-AF65-F5344CB8AC3E}">
        <p14:creationId xmlns:p14="http://schemas.microsoft.com/office/powerpoint/2010/main" val="28260150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u="none" dirty="0" smtClean="0"/>
          </a:p>
        </p:txBody>
      </p:sp>
      <p:sp>
        <p:nvSpPr>
          <p:cNvPr id="4" name="Slide Number Placeholder 3"/>
          <p:cNvSpPr>
            <a:spLocks noGrp="1"/>
          </p:cNvSpPr>
          <p:nvPr>
            <p:ph type="sldNum" sz="quarter" idx="10"/>
          </p:nvPr>
        </p:nvSpPr>
        <p:spPr/>
        <p:txBody>
          <a:bodyPr/>
          <a:lstStyle/>
          <a:p>
            <a:fld id="{DE017E47-D0A6-FA44-B055-CCD79A01EB54}" type="slidenum">
              <a:rPr lang="en-US" smtClean="0"/>
              <a:t>2</a:t>
            </a:fld>
            <a:endParaRPr lang="en-US" dirty="0"/>
          </a:p>
        </p:txBody>
      </p:sp>
    </p:spTree>
    <p:extLst>
      <p:ext uri="{BB962C8B-B14F-4D97-AF65-F5344CB8AC3E}">
        <p14:creationId xmlns:p14="http://schemas.microsoft.com/office/powerpoint/2010/main" val="41037670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INSTRUCTIONS</a:t>
            </a:r>
          </a:p>
          <a:p>
            <a:pPr marL="0" marR="0" indent="0" algn="l" defTabSz="914400" rtl="0" eaLnBrk="1" fontAlgn="auto" latinLnBrk="0" hangingPunct="1">
              <a:lnSpc>
                <a:spcPct val="100000"/>
              </a:lnSpc>
              <a:spcBef>
                <a:spcPts val="0"/>
              </a:spcBef>
              <a:spcAft>
                <a:spcPts val="0"/>
              </a:spcAft>
              <a:buClrTx/>
              <a:buSzTx/>
              <a:buFontTx/>
              <a:buNone/>
              <a:tabLst/>
              <a:defRPr/>
            </a:pPr>
            <a:r>
              <a:rPr lang="en-US" b="0" u="none" baseline="0" dirty="0" smtClean="0"/>
              <a:t>This slide indicates a number of health indicators. For any item indicated as Critical or Warning, be prepared to discuss the details with the customer. It may be valuable to have the web based health report available to view greater detail.</a:t>
            </a:r>
          </a:p>
        </p:txBody>
      </p:sp>
      <p:sp>
        <p:nvSpPr>
          <p:cNvPr id="4" name="Slide Number Placeholder 3"/>
          <p:cNvSpPr>
            <a:spLocks noGrp="1"/>
          </p:cNvSpPr>
          <p:nvPr>
            <p:ph type="sldNum" sz="quarter" idx="10"/>
          </p:nvPr>
        </p:nvSpPr>
        <p:spPr/>
        <p:txBody>
          <a:bodyPr/>
          <a:lstStyle/>
          <a:p>
            <a:fld id="{DE017E47-D0A6-FA44-B055-CCD79A01EB54}" type="slidenum">
              <a:rPr lang="en-US" smtClean="0"/>
              <a:t>24</a:t>
            </a:fld>
            <a:endParaRPr lang="en-US" dirty="0"/>
          </a:p>
        </p:txBody>
      </p:sp>
    </p:spTree>
    <p:extLst>
      <p:ext uri="{BB962C8B-B14F-4D97-AF65-F5344CB8AC3E}">
        <p14:creationId xmlns:p14="http://schemas.microsoft.com/office/powerpoint/2010/main" val="28260150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INSTRUCTIONS</a:t>
            </a:r>
          </a:p>
          <a:p>
            <a:pPr marL="0" marR="0" indent="0" algn="l" defTabSz="914400" rtl="0" eaLnBrk="1" fontAlgn="auto" latinLnBrk="0" hangingPunct="1">
              <a:lnSpc>
                <a:spcPct val="100000"/>
              </a:lnSpc>
              <a:spcBef>
                <a:spcPts val="0"/>
              </a:spcBef>
              <a:spcAft>
                <a:spcPts val="0"/>
              </a:spcAft>
              <a:buClrTx/>
              <a:buSzTx/>
              <a:buFontTx/>
              <a:buNone/>
              <a:tabLst/>
              <a:defRPr/>
            </a:pPr>
            <a:r>
              <a:rPr lang="en-US" b="0" u="none" baseline="0" dirty="0" smtClean="0"/>
              <a:t>This slide indicates a number of health indicators. For any item indicated as Critical or Warning, be prepared to discuss the details with the customer. It may be valuable to have the web based health report available to view greater detail.</a:t>
            </a:r>
          </a:p>
          <a:p>
            <a:endParaRPr lang="en-US" b="0" u="none" baseline="0" dirty="0" smtClean="0"/>
          </a:p>
        </p:txBody>
      </p:sp>
      <p:sp>
        <p:nvSpPr>
          <p:cNvPr id="4" name="Slide Number Placeholder 3"/>
          <p:cNvSpPr>
            <a:spLocks noGrp="1"/>
          </p:cNvSpPr>
          <p:nvPr>
            <p:ph type="sldNum" sz="quarter" idx="10"/>
          </p:nvPr>
        </p:nvSpPr>
        <p:spPr/>
        <p:txBody>
          <a:bodyPr/>
          <a:lstStyle/>
          <a:p>
            <a:fld id="{DE017E47-D0A6-FA44-B055-CCD79A01EB54}" type="slidenum">
              <a:rPr lang="en-US" smtClean="0"/>
              <a:t>25</a:t>
            </a:fld>
            <a:endParaRPr lang="en-US" dirty="0"/>
          </a:p>
        </p:txBody>
      </p:sp>
    </p:spTree>
    <p:extLst>
      <p:ext uri="{BB962C8B-B14F-4D97-AF65-F5344CB8AC3E}">
        <p14:creationId xmlns:p14="http://schemas.microsoft.com/office/powerpoint/2010/main" val="28260150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INSTRUCTIONS</a:t>
            </a:r>
          </a:p>
          <a:p>
            <a:pPr marL="0" marR="0" indent="0" algn="l" defTabSz="914400" rtl="0" eaLnBrk="1" fontAlgn="auto" latinLnBrk="0" hangingPunct="1">
              <a:lnSpc>
                <a:spcPct val="100000"/>
              </a:lnSpc>
              <a:spcBef>
                <a:spcPts val="0"/>
              </a:spcBef>
              <a:spcAft>
                <a:spcPts val="0"/>
              </a:spcAft>
              <a:buClrTx/>
              <a:buSzTx/>
              <a:buFontTx/>
              <a:buNone/>
              <a:tabLst/>
              <a:defRPr/>
            </a:pPr>
            <a:r>
              <a:rPr lang="en-US" b="0" u="none" baseline="0" dirty="0" smtClean="0"/>
              <a:t>This slide indicates a number of health indicators. For any item indicated as Critical or Warning, be prepared to discuss the details with the customer. It may be valuable to have the web based health report available to view greater detail.</a:t>
            </a:r>
          </a:p>
          <a:p>
            <a:endParaRPr lang="en-US" b="0" u="none" baseline="0" dirty="0" smtClean="0"/>
          </a:p>
        </p:txBody>
      </p:sp>
      <p:sp>
        <p:nvSpPr>
          <p:cNvPr id="4" name="Slide Number Placeholder 3"/>
          <p:cNvSpPr>
            <a:spLocks noGrp="1"/>
          </p:cNvSpPr>
          <p:nvPr>
            <p:ph type="sldNum" sz="quarter" idx="10"/>
          </p:nvPr>
        </p:nvSpPr>
        <p:spPr/>
        <p:txBody>
          <a:bodyPr/>
          <a:lstStyle/>
          <a:p>
            <a:fld id="{DE017E47-D0A6-FA44-B055-CCD79A01EB54}" type="slidenum">
              <a:rPr lang="en-US" smtClean="0"/>
              <a:t>26</a:t>
            </a:fld>
            <a:endParaRPr lang="en-US" dirty="0"/>
          </a:p>
        </p:txBody>
      </p:sp>
    </p:spTree>
    <p:extLst>
      <p:ext uri="{BB962C8B-B14F-4D97-AF65-F5344CB8AC3E}">
        <p14:creationId xmlns:p14="http://schemas.microsoft.com/office/powerpoint/2010/main" val="28260150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INSTRUCTIONS</a:t>
            </a:r>
          </a:p>
          <a:p>
            <a:pPr marL="0" marR="0" indent="0" algn="l" defTabSz="914400" rtl="0" eaLnBrk="1" fontAlgn="auto" latinLnBrk="0" hangingPunct="1">
              <a:lnSpc>
                <a:spcPct val="100000"/>
              </a:lnSpc>
              <a:spcBef>
                <a:spcPts val="0"/>
              </a:spcBef>
              <a:spcAft>
                <a:spcPts val="0"/>
              </a:spcAft>
              <a:buClrTx/>
              <a:buSzTx/>
              <a:buFontTx/>
              <a:buNone/>
              <a:tabLst/>
              <a:defRPr/>
            </a:pPr>
            <a:r>
              <a:rPr lang="en-US" b="0" u="none" baseline="0" dirty="0" smtClean="0"/>
              <a:t>This slide indicates a number of health indicators. For any item indicated as Critical or Warning, be prepared to discuss the details with the customer. It may be valuable to have the web based health report available to view greater detail.</a:t>
            </a:r>
          </a:p>
          <a:p>
            <a:endParaRPr lang="en-US" b="0" u="none" baseline="0" dirty="0" smtClean="0"/>
          </a:p>
        </p:txBody>
      </p:sp>
      <p:sp>
        <p:nvSpPr>
          <p:cNvPr id="4" name="Slide Number Placeholder 3"/>
          <p:cNvSpPr>
            <a:spLocks noGrp="1"/>
          </p:cNvSpPr>
          <p:nvPr>
            <p:ph type="sldNum" sz="quarter" idx="10"/>
          </p:nvPr>
        </p:nvSpPr>
        <p:spPr/>
        <p:txBody>
          <a:bodyPr/>
          <a:lstStyle/>
          <a:p>
            <a:fld id="{DE017E47-D0A6-FA44-B055-CCD79A01EB54}" type="slidenum">
              <a:rPr lang="en-US" smtClean="0"/>
              <a:t>27</a:t>
            </a:fld>
            <a:endParaRPr lang="en-US" dirty="0"/>
          </a:p>
        </p:txBody>
      </p:sp>
    </p:spTree>
    <p:extLst>
      <p:ext uri="{BB962C8B-B14F-4D97-AF65-F5344CB8AC3E}">
        <p14:creationId xmlns:p14="http://schemas.microsoft.com/office/powerpoint/2010/main" val="28260150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INSTRUCTIONS</a:t>
            </a:r>
          </a:p>
          <a:p>
            <a:pPr marL="0" marR="0" indent="0" algn="l" defTabSz="914400" rtl="0" eaLnBrk="1" fontAlgn="auto" latinLnBrk="0" hangingPunct="1">
              <a:lnSpc>
                <a:spcPct val="100000"/>
              </a:lnSpc>
              <a:spcBef>
                <a:spcPts val="0"/>
              </a:spcBef>
              <a:spcAft>
                <a:spcPts val="0"/>
              </a:spcAft>
              <a:buClrTx/>
              <a:buSzTx/>
              <a:buFontTx/>
              <a:buNone/>
              <a:tabLst/>
              <a:defRPr/>
            </a:pPr>
            <a:r>
              <a:rPr lang="en-US" b="0" u="none" baseline="0" dirty="0" smtClean="0"/>
              <a:t>This slide indicates a number of health indicators. For any item indicated as Critical or Warning, be prepared to discuss the details with the customer. It may be valuable to have the web based health report available to view greater detail.</a:t>
            </a:r>
          </a:p>
          <a:p>
            <a:pPr marL="0" marR="0" indent="0" algn="l" defTabSz="457200" rtl="0" eaLnBrk="1" fontAlgn="auto" latinLnBrk="0" hangingPunct="1">
              <a:lnSpc>
                <a:spcPct val="100000"/>
              </a:lnSpc>
              <a:spcBef>
                <a:spcPts val="0"/>
              </a:spcBef>
              <a:spcAft>
                <a:spcPts val="0"/>
              </a:spcAft>
              <a:buClrTx/>
              <a:buSzTx/>
              <a:buFontTx/>
              <a:buNone/>
              <a:tabLst/>
              <a:defRPr/>
            </a:pPr>
            <a:endParaRPr lang="en-US" b="0" u="none" baseline="0" dirty="0" smtClean="0"/>
          </a:p>
        </p:txBody>
      </p:sp>
      <p:sp>
        <p:nvSpPr>
          <p:cNvPr id="4" name="Slide Number Placeholder 3"/>
          <p:cNvSpPr>
            <a:spLocks noGrp="1"/>
          </p:cNvSpPr>
          <p:nvPr>
            <p:ph type="sldNum" sz="quarter" idx="10"/>
          </p:nvPr>
        </p:nvSpPr>
        <p:spPr/>
        <p:txBody>
          <a:bodyPr/>
          <a:lstStyle/>
          <a:p>
            <a:fld id="{DE017E47-D0A6-FA44-B055-CCD79A01EB54}" type="slidenum">
              <a:rPr lang="en-US" smtClean="0"/>
              <a:t>28</a:t>
            </a:fld>
            <a:endParaRPr lang="en-US" dirty="0"/>
          </a:p>
        </p:txBody>
      </p:sp>
    </p:spTree>
    <p:extLst>
      <p:ext uri="{BB962C8B-B14F-4D97-AF65-F5344CB8AC3E}">
        <p14:creationId xmlns:p14="http://schemas.microsoft.com/office/powerpoint/2010/main" val="28260150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INSTRUCTIONS</a:t>
            </a:r>
          </a:p>
          <a:p>
            <a:pPr marL="0" marR="0" indent="0" algn="l" defTabSz="914400" rtl="0" eaLnBrk="1" fontAlgn="auto" latinLnBrk="0" hangingPunct="1">
              <a:lnSpc>
                <a:spcPct val="100000"/>
              </a:lnSpc>
              <a:spcBef>
                <a:spcPts val="0"/>
              </a:spcBef>
              <a:spcAft>
                <a:spcPts val="0"/>
              </a:spcAft>
              <a:buClrTx/>
              <a:buSzTx/>
              <a:buFontTx/>
              <a:buNone/>
              <a:tabLst/>
              <a:defRPr/>
            </a:pPr>
            <a:r>
              <a:rPr lang="en-US" b="0" u="none" baseline="0" dirty="0" smtClean="0"/>
              <a:t>This slide indicates a number of health indicators. For any item indicated as Critical or Warning, be prepared to discuss the details with the customer. It may be valuable to have the web based health report available to view greater detail.</a:t>
            </a:r>
          </a:p>
          <a:p>
            <a:endParaRPr lang="en-US" b="0" u="none" baseline="0" dirty="0" smtClean="0"/>
          </a:p>
        </p:txBody>
      </p:sp>
      <p:sp>
        <p:nvSpPr>
          <p:cNvPr id="4" name="Slide Number Placeholder 3"/>
          <p:cNvSpPr>
            <a:spLocks noGrp="1"/>
          </p:cNvSpPr>
          <p:nvPr>
            <p:ph type="sldNum" sz="quarter" idx="10"/>
          </p:nvPr>
        </p:nvSpPr>
        <p:spPr/>
        <p:txBody>
          <a:bodyPr/>
          <a:lstStyle/>
          <a:p>
            <a:fld id="{DE017E47-D0A6-FA44-B055-CCD79A01EB54}" type="slidenum">
              <a:rPr lang="en-US" smtClean="0"/>
              <a:t>29</a:t>
            </a:fld>
            <a:endParaRPr lang="en-US" dirty="0"/>
          </a:p>
        </p:txBody>
      </p:sp>
    </p:spTree>
    <p:extLst>
      <p:ext uri="{BB962C8B-B14F-4D97-AF65-F5344CB8AC3E}">
        <p14:creationId xmlns:p14="http://schemas.microsoft.com/office/powerpoint/2010/main" val="28260150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96224">
              <a:defRPr/>
            </a:pPr>
            <a:r>
              <a:rPr lang="en-US" dirty="0" smtClean="0">
                <a:solidFill>
                  <a:prstClr val="black"/>
                </a:solidFill>
                <a:cs typeface="Arial"/>
              </a:rPr>
              <a:t>Capture Data Once, Understand It, Use in Many Ways</a:t>
            </a:r>
          </a:p>
          <a:p>
            <a:pPr defTabSz="896224">
              <a:defRPr/>
            </a:pPr>
            <a:endParaRPr lang="en-US" dirty="0" smtClean="0"/>
          </a:p>
          <a:p>
            <a:pPr marL="168042" indent="-168042" defTabSz="896224">
              <a:buFont typeface="Arial" pitchFamily="34" charset="0"/>
              <a:buChar char="•"/>
              <a:defRPr/>
            </a:pPr>
            <a:r>
              <a:rPr lang="en-US" dirty="0" err="1" smtClean="0"/>
              <a:t>Commvault</a:t>
            </a:r>
            <a:r>
              <a:rPr lang="en-US" dirty="0" smtClean="0"/>
              <a:t> Software </a:t>
            </a:r>
            <a:r>
              <a:rPr lang="en-US" dirty="0"/>
              <a:t>helps you work smarter instead of harder.  With a single software platform that seamlessly integrates protection,  management and access, CommVault has revolutionized how enterprise data management is done – driving unprecedented efficiency and cost reduction.</a:t>
            </a:r>
          </a:p>
          <a:p>
            <a:pPr marL="168042" indent="-168042" defTabSz="896224">
              <a:buFont typeface="Arial" pitchFamily="34" charset="0"/>
              <a:buChar char="•"/>
              <a:defRPr/>
            </a:pPr>
            <a:endParaRPr lang="en-US" dirty="0"/>
          </a:p>
          <a:p>
            <a:pPr marL="168042" indent="-168042" defTabSz="896224">
              <a:buFont typeface="Arial" pitchFamily="34" charset="0"/>
              <a:buChar char="•"/>
              <a:defRPr/>
            </a:pPr>
            <a:r>
              <a:rPr lang="en-US" dirty="0"/>
              <a:t>And in the process, this has completely changed the game for our customers by delivering a software-based platform as the foundation for a modern information infrastructure or ‘info-structure’ to transform your data into an asset.</a:t>
            </a:r>
          </a:p>
          <a:p>
            <a:endParaRPr lang="en-US" dirty="0"/>
          </a:p>
        </p:txBody>
      </p:sp>
      <p:sp>
        <p:nvSpPr>
          <p:cNvPr id="4" name="Slide Number Placeholder 3"/>
          <p:cNvSpPr>
            <a:spLocks noGrp="1"/>
          </p:cNvSpPr>
          <p:nvPr>
            <p:ph type="sldNum" sz="quarter" idx="10"/>
          </p:nvPr>
        </p:nvSpPr>
        <p:spPr/>
        <p:txBody>
          <a:bodyPr/>
          <a:lstStyle/>
          <a:p>
            <a:fld id="{92EDA2A2-734C-4B43-AEA5-56DE2C982649}" type="slidenum">
              <a:rPr lang="en-US" smtClean="0">
                <a:solidFill>
                  <a:prstClr val="black"/>
                </a:solidFill>
              </a:rPr>
              <a:pPr/>
              <a:t>31</a:t>
            </a:fld>
            <a:endParaRPr lang="en-US" dirty="0">
              <a:solidFill>
                <a:prstClr val="black"/>
              </a:solidFill>
            </a:endParaRPr>
          </a:p>
        </p:txBody>
      </p:sp>
    </p:spTree>
    <p:extLst>
      <p:ext uri="{BB962C8B-B14F-4D97-AF65-F5344CB8AC3E}">
        <p14:creationId xmlns:p14="http://schemas.microsoft.com/office/powerpoint/2010/main" val="18891243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12221" lvl="1" indent="-272618">
              <a:buBlip>
                <a:blip r:embed="rId3"/>
              </a:buBlip>
            </a:pPr>
            <a:r>
              <a:rPr lang="en-US" sz="1800" dirty="0" smtClean="0"/>
              <a:t>Extending Broadest Array and Application Coverage </a:t>
            </a:r>
          </a:p>
          <a:p>
            <a:pPr marL="612221" lvl="1" indent="-272618">
              <a:buBlip>
                <a:blip r:embed="rId3"/>
              </a:buBlip>
            </a:pPr>
            <a:r>
              <a:rPr lang="en-US" sz="1800" dirty="0" smtClean="0"/>
              <a:t>Deeper NetApp integration</a:t>
            </a:r>
          </a:p>
          <a:p>
            <a:pPr marL="612221" lvl="1" indent="-272618">
              <a:buBlip>
                <a:blip r:embed="rId3"/>
              </a:buBlip>
            </a:pPr>
            <a:endParaRPr lang="en-US" sz="1800" dirty="0" smtClean="0"/>
          </a:p>
          <a:p>
            <a:pPr marL="679207" lvl="1" indent="-339603">
              <a:buBlip>
                <a:blip r:embed="rId3"/>
              </a:buBlip>
            </a:pPr>
            <a:r>
              <a:rPr lang="en-US" sz="1800" dirty="0" smtClean="0"/>
              <a:t>Provides 2x faster e-mail and archive protection</a:t>
            </a:r>
          </a:p>
          <a:p>
            <a:pPr marL="679207" lvl="1" indent="-339603">
              <a:buBlip>
                <a:blip r:embed="rId3"/>
              </a:buBlip>
            </a:pPr>
            <a:r>
              <a:rPr lang="en-US" sz="1800" dirty="0" smtClean="0"/>
              <a:t>New self-service access to archived E-mail </a:t>
            </a:r>
          </a:p>
          <a:p>
            <a:pPr marL="612221" lvl="1" indent="-272618">
              <a:buBlip>
                <a:blip r:embed="rId3"/>
              </a:buBlip>
            </a:pPr>
            <a:endParaRPr lang="en-US" sz="1800" dirty="0" smtClean="0"/>
          </a:p>
          <a:p>
            <a:pPr marL="168042" lvl="1" indent="-168042" defTabSz="897301">
              <a:buFont typeface="Arial" pitchFamily="34" charset="0"/>
              <a:buChar char="•"/>
              <a:defRPr/>
            </a:pPr>
            <a:r>
              <a:rPr lang="en-US" sz="1800" dirty="0" smtClean="0"/>
              <a:t>VMware and Hyper-V integrations</a:t>
            </a:r>
          </a:p>
          <a:p>
            <a:pPr marL="168042" lvl="1" indent="-168042" defTabSz="897301">
              <a:buFont typeface="Arial" pitchFamily="34" charset="0"/>
              <a:buChar char="•"/>
              <a:defRPr/>
            </a:pPr>
            <a:r>
              <a:rPr lang="en-US" sz="1800" dirty="0" smtClean="0"/>
              <a:t>Workflows, efficient data movement and DR testing </a:t>
            </a:r>
          </a:p>
          <a:p>
            <a:pPr marL="168042" lvl="1" indent="-168042" defTabSz="897301">
              <a:buFont typeface="Arial" pitchFamily="34" charset="0"/>
              <a:buChar char="•"/>
              <a:defRPr/>
            </a:pPr>
            <a:endParaRPr lang="en-US" sz="1800" dirty="0" smtClean="0"/>
          </a:p>
          <a:p>
            <a:pPr marL="168042" indent="-168042">
              <a:buFont typeface="Arial" pitchFamily="34" charset="0"/>
              <a:buChar char="•"/>
            </a:pPr>
            <a:endParaRPr lang="en-US" dirty="0" smtClean="0"/>
          </a:p>
          <a:p>
            <a:pPr marL="168042" indent="-168042">
              <a:buFont typeface="Arial" pitchFamily="34" charset="0"/>
              <a:buChar char="•"/>
            </a:pPr>
            <a:endParaRPr lang="en-US" dirty="0" smtClean="0"/>
          </a:p>
          <a:p>
            <a:pPr marL="168042" indent="-168042">
              <a:buFont typeface="Arial" pitchFamily="34" charset="0"/>
              <a:buChar char="•"/>
            </a:pPr>
            <a:r>
              <a:rPr lang="en-US" dirty="0" smtClean="0"/>
              <a:t>First, we will start off highlighting enhancements</a:t>
            </a:r>
            <a:r>
              <a:rPr lang="en-US" baseline="0" dirty="0" smtClean="0"/>
              <a:t> to Protection which overall allow you to slash the time, risk and cost to protect &amp; archive data</a:t>
            </a:r>
          </a:p>
          <a:p>
            <a:endParaRPr lang="en-US" baseline="0" dirty="0" smtClean="0"/>
          </a:p>
          <a:p>
            <a:pPr marL="168042" indent="-168042">
              <a:buFont typeface="Arial" pitchFamily="34" charset="0"/>
              <a:buChar char="•"/>
            </a:pPr>
            <a:r>
              <a:rPr lang="en-US" baseline="0" dirty="0" smtClean="0"/>
              <a:t>We will cover new integration with </a:t>
            </a:r>
            <a:r>
              <a:rPr lang="en-US" baseline="0" dirty="0" err="1" smtClean="0"/>
              <a:t>IntelliSnap</a:t>
            </a:r>
            <a:r>
              <a:rPr lang="en-US" baseline="0" dirty="0" smtClean="0"/>
              <a:t> that extend our compatibility leadership status and touch on deeper NetApp integration</a:t>
            </a:r>
          </a:p>
          <a:p>
            <a:pPr marL="168042" indent="-168042">
              <a:buFont typeface="Arial" pitchFamily="34" charset="0"/>
              <a:buChar char="•"/>
            </a:pPr>
            <a:r>
              <a:rPr lang="en-US" baseline="0" dirty="0" smtClean="0"/>
              <a:t>Extending </a:t>
            </a:r>
            <a:r>
              <a:rPr lang="en-US" baseline="0" dirty="0" err="1" smtClean="0"/>
              <a:t>OnePass</a:t>
            </a:r>
            <a:r>
              <a:rPr lang="en-US" baseline="0" dirty="0" smtClean="0"/>
              <a:t> integration from files to Exchange now doubles email protection &amp; archive and leverages a new Outlook plug in for self service access</a:t>
            </a:r>
          </a:p>
          <a:p>
            <a:pPr marL="168042" indent="-168042">
              <a:buFont typeface="Arial" pitchFamily="34" charset="0"/>
              <a:buChar char="•"/>
            </a:pPr>
            <a:r>
              <a:rPr lang="en-US" baseline="0" dirty="0" smtClean="0"/>
              <a:t>New VM enhancements for data protection &amp; recovery help scale large enterprise and cloud datacenters to achieve ‘cloud scale’</a:t>
            </a:r>
          </a:p>
          <a:p>
            <a:pPr marL="168042" indent="-168042">
              <a:buFont typeface="Arial" pitchFamily="34" charset="0"/>
              <a:buChar char="•"/>
            </a:pPr>
            <a:r>
              <a:rPr lang="en-US" baseline="0" dirty="0" smtClean="0"/>
              <a:t>And finally, enhancements to DASH and </a:t>
            </a:r>
            <a:r>
              <a:rPr lang="en-US" baseline="0" dirty="0" err="1" smtClean="0"/>
              <a:t>VirtualizeMe</a:t>
            </a:r>
            <a:r>
              <a:rPr lang="en-US" baseline="0" dirty="0" smtClean="0"/>
              <a:t> simplify disaster recovery operations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424977C9-A4A5-4AA0-96D1-1D909350FE91}" type="slidenum">
              <a:rPr lang="en-US" smtClean="0"/>
              <a:t>32</a:t>
            </a:fld>
            <a:endParaRPr lang="en-US"/>
          </a:p>
        </p:txBody>
      </p:sp>
    </p:spTree>
    <p:extLst>
      <p:ext uri="{BB962C8B-B14F-4D97-AF65-F5344CB8AC3E}">
        <p14:creationId xmlns:p14="http://schemas.microsoft.com/office/powerpoint/2010/main" val="17986233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36" indent="-171436">
              <a:buFont typeface="Arial" pitchFamily="34" charset="0"/>
              <a:buChar char="•"/>
            </a:pPr>
            <a:r>
              <a:rPr lang="en-US" dirty="0" smtClean="0">
                <a:effectLst/>
              </a:rPr>
              <a:t>&lt;This is an optional slide to provide background on the problem </a:t>
            </a:r>
            <a:r>
              <a:rPr lang="en-US" dirty="0" err="1" smtClean="0">
                <a:effectLst/>
              </a:rPr>
              <a:t>IntelliSnap</a:t>
            </a:r>
            <a:r>
              <a:rPr lang="en-US" dirty="0" smtClean="0">
                <a:effectLst/>
              </a:rPr>
              <a:t> solves&gt;</a:t>
            </a:r>
          </a:p>
          <a:p>
            <a:pPr marL="171436" indent="-171436">
              <a:buFont typeface="Arial" pitchFamily="34" charset="0"/>
              <a:buChar char="•"/>
            </a:pPr>
            <a:r>
              <a:rPr lang="en-US" dirty="0" smtClean="0">
                <a:effectLst/>
              </a:rPr>
              <a:t>Today, datacenters</a:t>
            </a:r>
            <a:r>
              <a:rPr lang="en-US" baseline="0" dirty="0" smtClean="0">
                <a:effectLst/>
              </a:rPr>
              <a:t> are trying to increase recovery SLAs for critical applications. But, with disparate array tool sets, limited application integration and scripting to needed to retain for backup, operations are very complex and hard to scale as data grows.</a:t>
            </a:r>
          </a:p>
          <a:p>
            <a:pPr marL="171436" indent="-171436">
              <a:buFont typeface="Arial" pitchFamily="34" charset="0"/>
              <a:buChar char="•"/>
            </a:pPr>
            <a:r>
              <a:rPr lang="en-US" baseline="0" dirty="0" err="1" smtClean="0">
                <a:effectLst/>
              </a:rPr>
              <a:t>IntelliSnap</a:t>
            </a:r>
            <a:r>
              <a:rPr lang="en-US" baseline="0" dirty="0" smtClean="0">
                <a:effectLst/>
              </a:rPr>
              <a:t> solves this problem: </a:t>
            </a:r>
          </a:p>
          <a:p>
            <a:pPr marL="620086" lvl="1" indent="-171436">
              <a:buFont typeface="Arial" pitchFamily="34" charset="0"/>
              <a:buChar char="•"/>
            </a:pPr>
            <a:r>
              <a:rPr lang="en-US" baseline="0" dirty="0" smtClean="0">
                <a:effectLst/>
              </a:rPr>
              <a:t>It combines snapshot and backup into a seamless operation across all leading arrays and applications</a:t>
            </a:r>
          </a:p>
          <a:p>
            <a:pPr marL="620086" lvl="1" indent="-171436">
              <a:buFont typeface="Arial" pitchFamily="34" charset="0"/>
              <a:buChar char="•"/>
            </a:pPr>
            <a:r>
              <a:rPr lang="en-US" baseline="0" dirty="0" smtClean="0">
                <a:effectLst/>
              </a:rPr>
              <a:t>It normalizes operations. From a single console across the entire environments, users define policies that automate snapshots and backup. No need to drill down into each array type for each application. </a:t>
            </a:r>
            <a:r>
              <a:rPr lang="en-US" baseline="0" dirty="0" err="1" smtClean="0">
                <a:effectLst/>
              </a:rPr>
              <a:t>IntelliSnap</a:t>
            </a:r>
            <a:r>
              <a:rPr lang="en-US" baseline="0" dirty="0" smtClean="0">
                <a:effectLst/>
              </a:rPr>
              <a:t> takes care of all of that ‘under the covers’ so you have the same look and feel for all snap and backup operations giving you the ability to scale as your data grows.</a:t>
            </a:r>
            <a:endParaRPr lang="en-US" dirty="0" smtClean="0">
              <a:effectLst/>
            </a:endParaRPr>
          </a:p>
          <a:p>
            <a:pPr marL="171436" indent="-171436">
              <a:buFont typeface="Arial" pitchFamily="34" charset="0"/>
              <a:buChar char="•"/>
            </a:pPr>
            <a:endParaRPr lang="en-US" dirty="0" smtClean="0">
              <a:effectLst/>
            </a:endParaRPr>
          </a:p>
          <a:p>
            <a:endParaRPr lang="en-US" dirty="0"/>
          </a:p>
        </p:txBody>
      </p:sp>
      <p:sp>
        <p:nvSpPr>
          <p:cNvPr id="4" name="Slide Number Placeholder 3"/>
          <p:cNvSpPr>
            <a:spLocks noGrp="1"/>
          </p:cNvSpPr>
          <p:nvPr>
            <p:ph type="sldNum" sz="quarter" idx="10"/>
          </p:nvPr>
        </p:nvSpPr>
        <p:spPr/>
        <p:txBody>
          <a:bodyPr/>
          <a:lstStyle/>
          <a:p>
            <a:fld id="{424977C9-A4A5-4AA0-96D1-1D909350FE91}" type="slidenum">
              <a:rPr lang="en-US" smtClean="0"/>
              <a:t>33</a:t>
            </a:fld>
            <a:endParaRPr lang="en-US"/>
          </a:p>
        </p:txBody>
      </p:sp>
    </p:spTree>
    <p:extLst>
      <p:ext uri="{BB962C8B-B14F-4D97-AF65-F5344CB8AC3E}">
        <p14:creationId xmlns:p14="http://schemas.microsoft.com/office/powerpoint/2010/main" val="37715072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8042" indent="-168042">
              <a:buFont typeface="Arial" pitchFamily="34" charset="0"/>
              <a:buChar char="•"/>
            </a:pPr>
            <a:r>
              <a:rPr lang="en-US" dirty="0" err="1" smtClean="0"/>
              <a:t>OnePass</a:t>
            </a:r>
            <a:r>
              <a:rPr lang="en-US" baseline="0" dirty="0" smtClean="0"/>
              <a:t> converges backup, archive and reporting to increase efficiency and cut costs. It is 50% more efficient than traditional methods because you are creating backup &amp; archive from a single pass rather than two.</a:t>
            </a:r>
          </a:p>
          <a:p>
            <a:pPr marL="168042" indent="-168042">
              <a:buFont typeface="Arial" pitchFamily="34" charset="0"/>
              <a:buChar char="•"/>
            </a:pPr>
            <a:r>
              <a:rPr lang="en-US" baseline="0" dirty="0" smtClean="0"/>
              <a:t>This means in addition to file systems, Exchange backups &amp; archive is now 2x faster than before. </a:t>
            </a:r>
          </a:p>
          <a:p>
            <a:pPr marL="168042" indent="-168042">
              <a:buFont typeface="Arial" pitchFamily="34" charset="0"/>
              <a:buChar char="•"/>
            </a:pPr>
            <a:r>
              <a:rPr lang="en-US" baseline="0" dirty="0" smtClean="0"/>
              <a:t>By using the backup copy, a ‘zero-footprint archive’ keeps stale emails &amp; attachments while stubbing or deleting them from expensive primary storage to keep costs under control.</a:t>
            </a:r>
          </a:p>
          <a:p>
            <a:pPr marL="168042" indent="-168042">
              <a:buFont typeface="Arial" pitchFamily="34" charset="0"/>
              <a:buChar char="•"/>
            </a:pPr>
            <a:r>
              <a:rPr lang="en-US" baseline="0" dirty="0" smtClean="0"/>
              <a:t>Emails data within the </a:t>
            </a:r>
            <a:r>
              <a:rPr lang="en-US" baseline="0" dirty="0" err="1" smtClean="0"/>
              <a:t>ContentStore</a:t>
            </a:r>
            <a:r>
              <a:rPr lang="en-US" baseline="0" dirty="0" smtClean="0"/>
              <a:t> can be searched, along with files to deliver one, secure data repository for eDiscovery needs</a:t>
            </a:r>
          </a:p>
          <a:p>
            <a:pPr marL="168042" indent="-168042">
              <a:buFont typeface="Arial" pitchFamily="34" charset="0"/>
              <a:buChar char="•"/>
            </a:pPr>
            <a:r>
              <a:rPr lang="en-US" b="1" dirty="0" smtClean="0"/>
              <a:t>File &amp; Email </a:t>
            </a:r>
            <a:r>
              <a:rPr lang="en-US" dirty="0" smtClean="0"/>
              <a:t>level ‘awareness’ provides granular restore, retention &amp; delete capabilities for increased productivity and compliance</a:t>
            </a:r>
          </a:p>
          <a:p>
            <a:endParaRPr lang="en-US" dirty="0"/>
          </a:p>
        </p:txBody>
      </p:sp>
      <p:sp>
        <p:nvSpPr>
          <p:cNvPr id="4" name="Slide Number Placeholder 3"/>
          <p:cNvSpPr>
            <a:spLocks noGrp="1"/>
          </p:cNvSpPr>
          <p:nvPr>
            <p:ph type="sldNum" sz="quarter" idx="10"/>
          </p:nvPr>
        </p:nvSpPr>
        <p:spPr/>
        <p:txBody>
          <a:bodyPr/>
          <a:lstStyle/>
          <a:p>
            <a:fld id="{424977C9-A4A5-4AA0-96D1-1D909350FE91}" type="slidenum">
              <a:rPr lang="en-US" smtClean="0"/>
              <a:t>34</a:t>
            </a:fld>
            <a:endParaRPr lang="en-US"/>
          </a:p>
        </p:txBody>
      </p:sp>
    </p:spTree>
    <p:extLst>
      <p:ext uri="{BB962C8B-B14F-4D97-AF65-F5344CB8AC3E}">
        <p14:creationId xmlns:p14="http://schemas.microsoft.com/office/powerpoint/2010/main" val="3778954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INSTRUCTIONS</a:t>
            </a:r>
          </a:p>
          <a:p>
            <a:pPr marL="0" marR="0" indent="0" algn="l" defTabSz="457200" rtl="0" eaLnBrk="1" fontAlgn="auto" latinLnBrk="0" hangingPunct="1">
              <a:lnSpc>
                <a:spcPct val="100000"/>
              </a:lnSpc>
              <a:spcBef>
                <a:spcPts val="0"/>
              </a:spcBef>
              <a:spcAft>
                <a:spcPts val="0"/>
              </a:spcAft>
              <a:buClrTx/>
              <a:buSzTx/>
              <a:buFontTx/>
              <a:buNone/>
              <a:tabLst/>
              <a:defRPr/>
            </a:pPr>
            <a:r>
              <a:rPr lang="en-US" b="0" u="none" dirty="0" smtClean="0"/>
              <a:t>The purpose of this slide is to ensure that CommVault is well aligned to add</a:t>
            </a:r>
            <a:r>
              <a:rPr lang="en-US" b="0" u="none" baseline="0" dirty="0" smtClean="0"/>
              <a:t> strategic value to the customer. For each section, the text in the DETAILS column should be replaced with a specific explanation that supports you’re categorization. Here are some examples: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0" u="none" baseline="0" dirty="0" smtClean="0"/>
          </a:p>
          <a:p>
            <a:pPr marL="628650" marR="0" lvl="1" indent="-171450" algn="l" defTabSz="457200" rtl="0" eaLnBrk="1" fontAlgn="auto" latinLnBrk="0" hangingPunct="1">
              <a:lnSpc>
                <a:spcPct val="100000"/>
              </a:lnSpc>
              <a:spcBef>
                <a:spcPts val="0"/>
              </a:spcBef>
              <a:spcAft>
                <a:spcPts val="0"/>
              </a:spcAft>
              <a:buClrTx/>
              <a:buSzTx/>
              <a:buFont typeface="Arial" pitchFamily="34" charset="0"/>
              <a:buChar char="•"/>
              <a:tabLst/>
              <a:defRPr/>
            </a:pPr>
            <a:r>
              <a:rPr lang="en-US" b="0" u="none" baseline="0" dirty="0" smtClean="0"/>
              <a:t>Executive Sponsorship: If the customer requires a relationship with a CV executive (peer-to-peer exec), that could be a reason to indicate yellow.</a:t>
            </a:r>
          </a:p>
          <a:p>
            <a:pPr marL="628650" marR="0" lvl="1" indent="-171450" algn="l" defTabSz="457200" rtl="0" eaLnBrk="1" fontAlgn="auto" latinLnBrk="0" hangingPunct="1">
              <a:lnSpc>
                <a:spcPct val="100000"/>
              </a:lnSpc>
              <a:spcBef>
                <a:spcPts val="0"/>
              </a:spcBef>
              <a:spcAft>
                <a:spcPts val="0"/>
              </a:spcAft>
              <a:buClrTx/>
              <a:buSzTx/>
              <a:buFont typeface="Arial" pitchFamily="34" charset="0"/>
              <a:buChar char="•"/>
              <a:tabLst/>
              <a:defRPr/>
            </a:pPr>
            <a:r>
              <a:rPr lang="en-US" b="0" u="none" baseline="0" dirty="0" smtClean="0"/>
              <a:t>Business Goal Awareness: If you only know they use us for backups but don’t understand there strategic projects (i.e. accelerate virtualization, etc…) indicate red.  Ensure you record the top 3.</a:t>
            </a:r>
          </a:p>
          <a:p>
            <a:pPr marL="628650" marR="0" lvl="1" indent="-171450" algn="l" defTabSz="457200" rtl="0" eaLnBrk="1" fontAlgn="auto" latinLnBrk="0" hangingPunct="1">
              <a:lnSpc>
                <a:spcPct val="100000"/>
              </a:lnSpc>
              <a:spcBef>
                <a:spcPts val="0"/>
              </a:spcBef>
              <a:spcAft>
                <a:spcPts val="0"/>
              </a:spcAft>
              <a:buClrTx/>
              <a:buSzTx/>
              <a:buFont typeface="Arial" pitchFamily="34" charset="0"/>
              <a:buChar char="•"/>
              <a:tabLst/>
              <a:defRPr/>
            </a:pPr>
            <a:r>
              <a:rPr lang="en-US" b="0" u="none" baseline="0" dirty="0" smtClean="0"/>
              <a:t>Value Metrics:  Does the customer measure the value or can they articulate the value the </a:t>
            </a:r>
            <a:r>
              <a:rPr lang="en-US" b="0" u="none" baseline="0" dirty="0" err="1" smtClean="0"/>
              <a:t>Commvault</a:t>
            </a:r>
            <a:r>
              <a:rPr lang="en-US" b="0" u="none" baseline="0" dirty="0" smtClean="0"/>
              <a:t> Software provides their business above and beyond data protection or some SLA?</a:t>
            </a:r>
          </a:p>
          <a:p>
            <a:pPr marL="0" marR="0" lvl="0" indent="0" algn="l" defTabSz="457200" rtl="0" eaLnBrk="1" fontAlgn="auto" latinLnBrk="0" hangingPunct="1">
              <a:lnSpc>
                <a:spcPct val="100000"/>
              </a:lnSpc>
              <a:spcBef>
                <a:spcPts val="0"/>
              </a:spcBef>
              <a:spcAft>
                <a:spcPts val="0"/>
              </a:spcAft>
              <a:buClrTx/>
              <a:buSzTx/>
              <a:buFont typeface="Arial" pitchFamily="34" charset="0"/>
              <a:buNone/>
              <a:tabLst/>
              <a:defRPr/>
            </a:pPr>
            <a:endParaRPr lang="en-US" b="0" u="none" baseline="0" dirty="0" smtClean="0"/>
          </a:p>
          <a:p>
            <a:pPr marL="0" marR="0" lvl="0" indent="0" algn="l" defTabSz="457200" rtl="0" eaLnBrk="1" fontAlgn="auto" latinLnBrk="0" hangingPunct="1">
              <a:lnSpc>
                <a:spcPct val="100000"/>
              </a:lnSpc>
              <a:spcBef>
                <a:spcPts val="0"/>
              </a:spcBef>
              <a:spcAft>
                <a:spcPts val="0"/>
              </a:spcAft>
              <a:buClrTx/>
              <a:buSzTx/>
              <a:buFont typeface="Arial" pitchFamily="34" charset="0"/>
              <a:buNone/>
              <a:tabLst/>
              <a:defRPr/>
            </a:pPr>
            <a:r>
              <a:rPr lang="en-US" b="0" u="none" baseline="0" dirty="0" smtClean="0"/>
              <a:t>In addition you must change the status field to the proper text (e.g. Good, Warning, Critical, Info) and associated color.</a:t>
            </a:r>
          </a:p>
          <a:p>
            <a:endParaRPr lang="en-US" dirty="0"/>
          </a:p>
        </p:txBody>
      </p:sp>
      <p:sp>
        <p:nvSpPr>
          <p:cNvPr id="4" name="Slide Number Placeholder 3"/>
          <p:cNvSpPr>
            <a:spLocks noGrp="1"/>
          </p:cNvSpPr>
          <p:nvPr>
            <p:ph type="sldNum" sz="quarter" idx="10"/>
          </p:nvPr>
        </p:nvSpPr>
        <p:spPr/>
        <p:txBody>
          <a:bodyPr/>
          <a:lstStyle/>
          <a:p>
            <a:fld id="{424977C9-A4A5-4AA0-96D1-1D909350FE91}" type="slidenum">
              <a:rPr lang="en-US" smtClean="0"/>
              <a:t>5</a:t>
            </a:fld>
            <a:endParaRPr lang="en-US"/>
          </a:p>
        </p:txBody>
      </p:sp>
    </p:spTree>
    <p:extLst>
      <p:ext uri="{BB962C8B-B14F-4D97-AF65-F5344CB8AC3E}">
        <p14:creationId xmlns:p14="http://schemas.microsoft.com/office/powerpoint/2010/main" val="318634577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Context/Background:  </a:t>
            </a:r>
            <a:r>
              <a:rPr lang="en-US" b="1" i="1" dirty="0" smtClean="0"/>
              <a:t>The </a:t>
            </a:r>
            <a:r>
              <a:rPr lang="en-US" b="1" i="1" baseline="0" dirty="0" smtClean="0"/>
              <a:t>game has changed from “Server Virtualization” to “Shared Services  (aka Cloud)Infrastructures”:</a:t>
            </a:r>
            <a:r>
              <a:rPr lang="en-US" baseline="0" dirty="0" smtClean="0"/>
              <a:t> </a:t>
            </a:r>
          </a:p>
          <a:p>
            <a:pPr marL="168042" indent="-168042">
              <a:buFontTx/>
              <a:buChar char="-"/>
            </a:pPr>
            <a:r>
              <a:rPr lang="en-US" baseline="0" dirty="0" smtClean="0"/>
              <a:t>2012 saw an inflection point in the adoption of server virtualization.  For the first time, the number of applications and workloads running on VM exceeded those running on physical boxes.  Most customers have moved well beyond the “nuts and bolts” of virtualizing servers and support for even advanced API sets is now considered table stakes for data management solutions.</a:t>
            </a:r>
          </a:p>
          <a:p>
            <a:pPr marL="168042" indent="-168042">
              <a:buFontTx/>
              <a:buChar char="-"/>
            </a:pPr>
            <a:r>
              <a:rPr lang="en-US" dirty="0" smtClean="0"/>
              <a:t>In</a:t>
            </a:r>
            <a:r>
              <a:rPr lang="en-US" baseline="0" dirty="0" smtClean="0"/>
              <a:t> the Enterprise, this means customers are now deploying large scale virtual infrastructures (aka private cloud) in order to deliver the maximum efficiency and scale benefits back to the business.</a:t>
            </a:r>
          </a:p>
          <a:p>
            <a:pPr marL="168042" indent="-168042">
              <a:buFontTx/>
              <a:buChar char="-"/>
            </a:pPr>
            <a:r>
              <a:rPr lang="en-US" baseline="0" dirty="0" smtClean="0"/>
              <a:t>In the SMB, this means customers are looking even more to MSP and Cloud Service Providers as a means to gain similar efficiencies and scale benefits as the Enterprise without having to invest in the </a:t>
            </a:r>
            <a:r>
              <a:rPr lang="en-US" baseline="0" dirty="0" err="1" smtClean="0"/>
              <a:t>infastructure</a:t>
            </a:r>
            <a:r>
              <a:rPr lang="en-US" baseline="0" dirty="0" smtClean="0"/>
              <a:t> themselves.</a:t>
            </a:r>
          </a:p>
          <a:p>
            <a:pPr marL="168042" indent="-168042">
              <a:buFontTx/>
              <a:buChar char="-"/>
            </a:pPr>
            <a:r>
              <a:rPr lang="en-US" baseline="0" dirty="0" smtClean="0"/>
              <a:t>And in the Mid-market, this means a hybrid set of internal private cloud services for core strategic services and public cloud services for </a:t>
            </a:r>
            <a:r>
              <a:rPr lang="en-US" baseline="0" dirty="0" err="1" smtClean="0"/>
              <a:t>perhipherals</a:t>
            </a:r>
            <a:r>
              <a:rPr lang="en-US" baseline="0" dirty="0" smtClean="0"/>
              <a:t>.</a:t>
            </a:r>
            <a:endParaRPr lang="en-US" dirty="0" smtClean="0"/>
          </a:p>
          <a:p>
            <a:r>
              <a:rPr lang="en-US" dirty="0" smtClean="0"/>
              <a:t>Cloud Scale </a:t>
            </a:r>
            <a:r>
              <a:rPr lang="en-US" b="1" i="1" dirty="0" smtClean="0"/>
              <a:t>With this new inflection point in mind, </a:t>
            </a:r>
            <a:r>
              <a:rPr lang="en-US" b="1" i="1" dirty="0" err="1" smtClean="0"/>
              <a:t>Commvault</a:t>
            </a:r>
            <a:r>
              <a:rPr lang="en-US" b="1" i="1" dirty="0" smtClean="0"/>
              <a:t> Software helps deliver to “Cloud Scale” across all segments of the market</a:t>
            </a:r>
            <a:r>
              <a:rPr lang="en-US" dirty="0" smtClean="0"/>
              <a:t>:</a:t>
            </a:r>
          </a:p>
          <a:p>
            <a:pPr marL="168042" indent="-168042" defTabSz="896224">
              <a:buFontTx/>
              <a:buChar char="-"/>
              <a:defRPr/>
            </a:pPr>
            <a:r>
              <a:rPr lang="en-US" baseline="0" dirty="0" smtClean="0"/>
              <a:t>Customized discovery &amp; filtering features at the data store level automate what you want to discover/protect. This provides flexibility to help optimize protection for environments that mix VM </a:t>
            </a:r>
            <a:r>
              <a:rPr lang="en-US" baseline="0" dirty="0" err="1" smtClean="0"/>
              <a:t>datastores</a:t>
            </a:r>
            <a:r>
              <a:rPr lang="en-US" baseline="0" dirty="0" smtClean="0"/>
              <a:t> with other application data like Exchange or Files. Or if a VM that is very large, say 1TB we can discover </a:t>
            </a:r>
            <a:r>
              <a:rPr lang="en-US" baseline="0" dirty="0" err="1" smtClean="0"/>
              <a:t>datastore</a:t>
            </a:r>
            <a:r>
              <a:rPr lang="en-US" baseline="0" dirty="0" smtClean="0"/>
              <a:t> and exclude it to help streamline operations.</a:t>
            </a:r>
            <a:r>
              <a:rPr lang="en-US" dirty="0" smtClean="0"/>
              <a:t> </a:t>
            </a:r>
            <a:r>
              <a:rPr lang="en-US" dirty="0" err="1" smtClean="0"/>
              <a:t>Commvault</a:t>
            </a:r>
            <a:r>
              <a:rPr lang="en-US" dirty="0" smtClean="0"/>
              <a:t> Software also delivers automated/accelerated recoveries</a:t>
            </a:r>
            <a:r>
              <a:rPr lang="en-US" baseline="0" dirty="0" smtClean="0"/>
              <a:t> that</a:t>
            </a:r>
            <a:r>
              <a:rPr lang="en-US" dirty="0" smtClean="0"/>
              <a:t> provision, recover</a:t>
            </a:r>
            <a:r>
              <a:rPr lang="en-US" baseline="0" dirty="0" smtClean="0"/>
              <a:t>, and power-on VMs to improve recovery times. </a:t>
            </a:r>
            <a:endParaRPr lang="en-US" dirty="0" smtClean="0"/>
          </a:p>
          <a:p>
            <a:pPr marL="168042" indent="-168042">
              <a:buFontTx/>
              <a:buChar char="-"/>
            </a:pPr>
            <a:r>
              <a:rPr lang="en-US" dirty="0" smtClean="0"/>
              <a:t>New resiliency features like load balancing &amp; failover of virtual server backup agents (VSA) help</a:t>
            </a:r>
            <a:r>
              <a:rPr lang="en-US" baseline="0" dirty="0" smtClean="0"/>
              <a:t> deliver continuous operations. These feature can work in concert with </a:t>
            </a:r>
            <a:r>
              <a:rPr lang="en-US" baseline="0" dirty="0" err="1" smtClean="0"/>
              <a:t>IntelliSnap</a:t>
            </a:r>
            <a:r>
              <a:rPr lang="en-US" baseline="0" dirty="0" smtClean="0"/>
              <a:t> which is a key differentiator to delivering large scale protection and recovery for VMware and now Hyper-V environments.</a:t>
            </a:r>
          </a:p>
          <a:p>
            <a:pPr marL="168042" indent="-168042">
              <a:buFontTx/>
              <a:buChar char="-"/>
            </a:pPr>
            <a:r>
              <a:rPr lang="en-US" baseline="0" dirty="0" err="1" smtClean="0"/>
              <a:t>Commvault</a:t>
            </a:r>
            <a:r>
              <a:rPr lang="en-US" baseline="0" dirty="0" smtClean="0"/>
              <a:t> Software now delivers deeper integration with VMware </a:t>
            </a:r>
            <a:r>
              <a:rPr lang="en-US" baseline="0" dirty="0" err="1" smtClean="0"/>
              <a:t>vCloud</a:t>
            </a:r>
            <a:r>
              <a:rPr lang="en-US" baseline="0" dirty="0" smtClean="0"/>
              <a:t> Director to deliver granular recoveries in a multi-tenant environment to speed recovery times. Other competitive products are not VDC aware.</a:t>
            </a:r>
          </a:p>
          <a:p>
            <a:pPr marL="168042" indent="-168042">
              <a:buFontTx/>
              <a:buChar char="-"/>
            </a:pPr>
            <a:r>
              <a:rPr lang="en-US" baseline="0" dirty="0" smtClean="0"/>
              <a:t>Finally, self service restore capabilities using a </a:t>
            </a:r>
            <a:r>
              <a:rPr lang="en-US" baseline="0" dirty="0" err="1" smtClean="0"/>
              <a:t>Commvault</a:t>
            </a:r>
            <a:r>
              <a:rPr lang="en-US" baseline="0" dirty="0" smtClean="0"/>
              <a:t> Software </a:t>
            </a:r>
            <a:r>
              <a:rPr lang="en-US" baseline="0" dirty="0" err="1" smtClean="0"/>
              <a:t>vCenter</a:t>
            </a:r>
            <a:r>
              <a:rPr lang="en-US" baseline="0" dirty="0" smtClean="0"/>
              <a:t> plugin help reduce helpdesk calls from VM admins that can perform their own recoveries</a:t>
            </a:r>
          </a:p>
          <a:p>
            <a:endParaRPr lang="en-US" dirty="0"/>
          </a:p>
        </p:txBody>
      </p:sp>
      <p:sp>
        <p:nvSpPr>
          <p:cNvPr id="4" name="Slide Number Placeholder 3"/>
          <p:cNvSpPr>
            <a:spLocks noGrp="1"/>
          </p:cNvSpPr>
          <p:nvPr>
            <p:ph type="sldNum" sz="quarter" idx="10"/>
          </p:nvPr>
        </p:nvSpPr>
        <p:spPr/>
        <p:txBody>
          <a:bodyPr/>
          <a:lstStyle/>
          <a:p>
            <a:fld id="{424977C9-A4A5-4AA0-96D1-1D909350FE91}" type="slidenum">
              <a:rPr lang="en-US" smtClean="0"/>
              <a:t>35</a:t>
            </a:fld>
            <a:endParaRPr lang="en-US"/>
          </a:p>
        </p:txBody>
      </p:sp>
    </p:spTree>
    <p:extLst>
      <p:ext uri="{BB962C8B-B14F-4D97-AF65-F5344CB8AC3E}">
        <p14:creationId xmlns:p14="http://schemas.microsoft.com/office/powerpoint/2010/main" val="113688432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8042" indent="-168042">
              <a:buFont typeface="Arial" pitchFamily="34" charset="0"/>
              <a:buChar char="•"/>
            </a:pPr>
            <a:r>
              <a:rPr lang="en-US" baseline="0" dirty="0" smtClean="0"/>
              <a:t>Transitioning to Management, </a:t>
            </a:r>
            <a:r>
              <a:rPr lang="en-US" baseline="0" dirty="0" err="1" smtClean="0"/>
              <a:t>Commvault</a:t>
            </a:r>
            <a:r>
              <a:rPr lang="en-US" baseline="0" dirty="0" smtClean="0"/>
              <a:t> Software delivers some cutting edge enhancements to help enterprises manage large scale operations and shared services efficiently.</a:t>
            </a:r>
          </a:p>
          <a:p>
            <a:pPr marL="168042" indent="-168042">
              <a:buFont typeface="Arial" pitchFamily="34" charset="0"/>
              <a:buChar char="•"/>
            </a:pPr>
            <a:r>
              <a:rPr lang="en-US" baseline="0" dirty="0" smtClean="0"/>
              <a:t> </a:t>
            </a:r>
            <a:r>
              <a:rPr lang="en-US" baseline="0" dirty="0" err="1" smtClean="0"/>
              <a:t>Commvault</a:t>
            </a:r>
            <a:r>
              <a:rPr lang="en-US" baseline="0" dirty="0" smtClean="0"/>
              <a:t> Software jumps ahead of the competition with new workflow automation, </a:t>
            </a:r>
            <a:r>
              <a:rPr lang="en-US" baseline="0" dirty="0" err="1" smtClean="0"/>
              <a:t>revamp’d</a:t>
            </a:r>
            <a:r>
              <a:rPr lang="en-US" baseline="0" dirty="0" smtClean="0"/>
              <a:t>, web based reporting that ties in with trending and health checks and finally, our fourth generation deduplication that extends source and target dedupe to a parallel model for 2x performance and scale.</a:t>
            </a:r>
            <a:endParaRPr lang="en-US" dirty="0" smtClean="0"/>
          </a:p>
          <a:p>
            <a:endParaRPr lang="en-US" dirty="0"/>
          </a:p>
        </p:txBody>
      </p:sp>
      <p:sp>
        <p:nvSpPr>
          <p:cNvPr id="4" name="Slide Number Placeholder 3"/>
          <p:cNvSpPr>
            <a:spLocks noGrp="1"/>
          </p:cNvSpPr>
          <p:nvPr>
            <p:ph type="sldNum" sz="quarter" idx="10"/>
          </p:nvPr>
        </p:nvSpPr>
        <p:spPr/>
        <p:txBody>
          <a:bodyPr/>
          <a:lstStyle/>
          <a:p>
            <a:fld id="{424977C9-A4A5-4AA0-96D1-1D909350FE91}" type="slidenum">
              <a:rPr lang="en-US" smtClean="0"/>
              <a:t>36</a:t>
            </a:fld>
            <a:endParaRPr lang="en-US"/>
          </a:p>
        </p:txBody>
      </p:sp>
    </p:spTree>
    <p:extLst>
      <p:ext uri="{BB962C8B-B14F-4D97-AF65-F5344CB8AC3E}">
        <p14:creationId xmlns:p14="http://schemas.microsoft.com/office/powerpoint/2010/main" val="44187448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Market context/background:  </a:t>
            </a:r>
            <a:r>
              <a:rPr lang="en-US" b="1" i="1" dirty="0" smtClean="0"/>
              <a:t>The shift to Shared Services Infrastructures demands advanced SW capabilities for automation and orchestration.</a:t>
            </a:r>
            <a:endParaRPr lang="en-US" i="1" dirty="0" smtClean="0"/>
          </a:p>
          <a:p>
            <a:pPr marL="168042" indent="-168042">
              <a:buFontTx/>
              <a:buChar char="-"/>
            </a:pPr>
            <a:r>
              <a:rPr lang="en-US" dirty="0" smtClean="0"/>
              <a:t>As customers and MSPs deploy cloud-based infrastructure at scale, the need to become operationally efficient in IT delivery is critical and can mean the difference between profitability and bankruptcy</a:t>
            </a:r>
          </a:p>
          <a:p>
            <a:pPr marL="168042" indent="-168042">
              <a:buFontTx/>
              <a:buChar char="-"/>
            </a:pPr>
            <a:r>
              <a:rPr lang="en-US" dirty="0" smtClean="0"/>
              <a:t>Think Rackspace example: they have 10,000 different backup jobs running every day.  No admin or even group of admins can manage all those jobs.  At that scale, orchestration tools that coordinate the activities of both underlying hardware (storage, networking, </a:t>
            </a:r>
            <a:r>
              <a:rPr lang="en-US" dirty="0" err="1" smtClean="0"/>
              <a:t>etc</a:t>
            </a:r>
            <a:r>
              <a:rPr lang="en-US" dirty="0" smtClean="0"/>
              <a:t>) and software (snapshot engines, archives, backup, indexing, </a:t>
            </a:r>
            <a:r>
              <a:rPr lang="en-US" dirty="0" err="1" smtClean="0"/>
              <a:t>etc</a:t>
            </a:r>
            <a:r>
              <a:rPr lang="en-US" dirty="0" smtClean="0"/>
              <a:t>) and take proactive steps when conditions in the infrastructure change.</a:t>
            </a:r>
          </a:p>
          <a:p>
            <a:r>
              <a:rPr lang="en-US" dirty="0" err="1" smtClean="0"/>
              <a:t>Commvault</a:t>
            </a:r>
            <a:r>
              <a:rPr lang="en-US" dirty="0" smtClean="0"/>
              <a:t> Software</a:t>
            </a:r>
            <a:endParaRPr lang="en-US" b="1" dirty="0" smtClean="0"/>
          </a:p>
          <a:p>
            <a:pPr marL="168042" indent="-168042">
              <a:buFont typeface="Arial" pitchFamily="34" charset="0"/>
              <a:buChar char="•"/>
            </a:pPr>
            <a:r>
              <a:rPr lang="en-US" dirty="0" smtClean="0"/>
              <a:t>New workflow automation enables datacenters to build a data-engine to free up resources. Many IT organizations have ‘run books’ that describe detailed processes for operations. Workflows help eliminate those run books with a graphical interface that allows operators to automate repetitive tasks in order to reduce human error and management.</a:t>
            </a:r>
          </a:p>
          <a:p>
            <a:pPr marL="168042" indent="-168042">
              <a:buFont typeface="Arial" pitchFamily="34" charset="0"/>
              <a:buChar char="•"/>
            </a:pPr>
            <a:r>
              <a:rPr lang="en-US" dirty="0" smtClean="0"/>
              <a:t>An example of workflows is ‘new client registration’. When a new employee receives a system that is protected by </a:t>
            </a:r>
            <a:r>
              <a:rPr lang="en-US" dirty="0" err="1" smtClean="0"/>
              <a:t>Commvault</a:t>
            </a:r>
            <a:r>
              <a:rPr lang="en-US" dirty="0" smtClean="0"/>
              <a:t> Software, they download an install package which automatically notifies the CommCell of the new user, and they are automatically assigned to a backup policy without administrator involvement.</a:t>
            </a:r>
          </a:p>
          <a:p>
            <a:pPr marL="168042" indent="-168042">
              <a:buFont typeface="Arial" pitchFamily="34" charset="0"/>
              <a:buChar char="•"/>
            </a:pPr>
            <a:r>
              <a:rPr lang="en-US" dirty="0" smtClean="0"/>
              <a:t>Another example would be automatically verifying a SQL backup copy is good after a backup job has completed. </a:t>
            </a:r>
          </a:p>
          <a:p>
            <a:pPr lvl="0"/>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424977C9-A4A5-4AA0-96D1-1D909350FE91}" type="slidenum">
              <a:rPr lang="en-US" smtClean="0"/>
              <a:t>37</a:t>
            </a:fld>
            <a:endParaRPr lang="en-US"/>
          </a:p>
        </p:txBody>
      </p:sp>
    </p:spTree>
    <p:extLst>
      <p:ext uri="{BB962C8B-B14F-4D97-AF65-F5344CB8AC3E}">
        <p14:creationId xmlns:p14="http://schemas.microsoft.com/office/powerpoint/2010/main" val="388652280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Context/Background:</a:t>
            </a:r>
            <a:r>
              <a:rPr lang="en-US" baseline="0" dirty="0" smtClean="0"/>
              <a:t>  </a:t>
            </a:r>
            <a:r>
              <a:rPr lang="en-US" b="1" i="1" baseline="0" dirty="0" smtClean="0"/>
              <a:t>Changing the game on reporting to deliver intuitive tools that let customers optimize the environment</a:t>
            </a:r>
            <a:endParaRPr lang="en-US" b="1" i="1" dirty="0" smtClean="0"/>
          </a:p>
          <a:p>
            <a:pPr marL="168042" indent="-168042">
              <a:buFont typeface="Arial" pitchFamily="34" charset="0"/>
              <a:buChar char="•"/>
            </a:pPr>
            <a:r>
              <a:rPr lang="en-US" dirty="0" smtClean="0"/>
              <a:t>Reporting tools from most vendors have suffered from a combination of: 1) cumbersome, high foot</a:t>
            </a:r>
            <a:r>
              <a:rPr lang="en-US" baseline="0" dirty="0" smtClean="0"/>
              <a:t> print deployments – they took up a lot of resources to run and 2) difficult to use interfaces.  Most tools were designed to be flexible and powerful (in other words they captured a ton of useful data).  But they did a poor job of presenting this information in a simple readable format – they dump it all into and XLS file to let you figure it out.  And in many cases, you had to pay for this privilege!  So adoption was poor.</a:t>
            </a:r>
            <a:endParaRPr lang="en-US" dirty="0" smtClean="0"/>
          </a:p>
          <a:p>
            <a:r>
              <a:rPr lang="en-US" dirty="0" err="1" smtClean="0"/>
              <a:t>Commvault</a:t>
            </a:r>
            <a:r>
              <a:rPr lang="en-US" dirty="0" smtClean="0"/>
              <a:t> Software</a:t>
            </a:r>
          </a:p>
          <a:p>
            <a:r>
              <a:rPr lang="en-US" dirty="0" err="1" smtClean="0"/>
              <a:t>Commvault</a:t>
            </a:r>
            <a:r>
              <a:rPr lang="en-US" dirty="0" smtClean="0"/>
              <a:t> Software </a:t>
            </a:r>
            <a:r>
              <a:rPr lang="en-US" baseline="0" dirty="0" smtClean="0"/>
              <a:t>takes reporting to a new level with new, customizable web based reporting. ‘out of the box’ graphical reports can now be leveraged for easy insights into operations. Similar to customizing tiles on your salesforce.com page, administrators can customize what operations they want to see in a web page.</a:t>
            </a:r>
          </a:p>
          <a:p>
            <a:pPr marL="168042" indent="-168042">
              <a:buFont typeface="Arial" pitchFamily="34" charset="0"/>
              <a:buChar char="•"/>
            </a:pPr>
            <a:r>
              <a:rPr lang="en-US" baseline="0" dirty="0" smtClean="0"/>
              <a:t>Administrators can proactively manage by drilling down into specific operations by searching for specific items.</a:t>
            </a:r>
          </a:p>
          <a:p>
            <a:pPr marL="168042" indent="-168042">
              <a:buFont typeface="Arial" pitchFamily="34" charset="0"/>
              <a:buChar char="•"/>
            </a:pPr>
            <a:r>
              <a:rPr lang="en-US" baseline="0" dirty="0" err="1" smtClean="0"/>
              <a:t>Commvault</a:t>
            </a:r>
            <a:r>
              <a:rPr lang="en-US" baseline="0" dirty="0" smtClean="0"/>
              <a:t> Software also helps admins on the go with ‘</a:t>
            </a:r>
            <a:r>
              <a:rPr lang="en-US" baseline="0" dirty="0" err="1" smtClean="0"/>
              <a:t>CommVault</a:t>
            </a:r>
            <a:r>
              <a:rPr lang="en-US" baseline="0" dirty="0" smtClean="0"/>
              <a:t> Monitor’ a new table app for iOS or Android that shows operational reporting and allows for management as well.</a:t>
            </a:r>
          </a:p>
          <a:p>
            <a:pPr marL="168042" indent="-168042">
              <a:buFont typeface="Arial" pitchFamily="34" charset="0"/>
              <a:buChar char="•"/>
            </a:pPr>
            <a:r>
              <a:rPr lang="en-US" baseline="0" dirty="0" smtClean="0"/>
              <a:t>These tools are all delivered in a light weight package that is extremely efficient, so that impact on production systems is minimized or eliminated.</a:t>
            </a:r>
          </a:p>
          <a:p>
            <a:pPr marL="168042" indent="-168042">
              <a:buFont typeface="Arial" pitchFamily="34" charset="0"/>
              <a:buChar char="•"/>
            </a:pPr>
            <a:r>
              <a:rPr lang="en-US" baseline="0" dirty="0" smtClean="0"/>
              <a:t>And with the CLA program, reporting is included.</a:t>
            </a:r>
          </a:p>
          <a:p>
            <a:pPr marL="168042" indent="-168042">
              <a:buFont typeface="Arial" pitchFamily="34" charset="0"/>
              <a:buChar char="•"/>
            </a:pPr>
            <a:r>
              <a:rPr lang="en-US" baseline="0" dirty="0" smtClean="0"/>
              <a:t>The dashboards and instrumentation level views are maintained on customer site for short term reporting and status.</a:t>
            </a:r>
            <a:endParaRPr lang="en-US" dirty="0" smtClean="0"/>
          </a:p>
          <a:p>
            <a:endParaRPr lang="en-US" dirty="0"/>
          </a:p>
        </p:txBody>
      </p:sp>
      <p:sp>
        <p:nvSpPr>
          <p:cNvPr id="4" name="Slide Number Placeholder 3"/>
          <p:cNvSpPr>
            <a:spLocks noGrp="1"/>
          </p:cNvSpPr>
          <p:nvPr>
            <p:ph type="sldNum" sz="quarter" idx="10"/>
          </p:nvPr>
        </p:nvSpPr>
        <p:spPr/>
        <p:txBody>
          <a:bodyPr/>
          <a:lstStyle/>
          <a:p>
            <a:fld id="{424977C9-A4A5-4AA0-96D1-1D909350FE91}" type="slidenum">
              <a:rPr lang="en-US" smtClean="0"/>
              <a:t>38</a:t>
            </a:fld>
            <a:endParaRPr lang="en-US"/>
          </a:p>
        </p:txBody>
      </p:sp>
    </p:spTree>
    <p:extLst>
      <p:ext uri="{BB962C8B-B14F-4D97-AF65-F5344CB8AC3E}">
        <p14:creationId xmlns:p14="http://schemas.microsoft.com/office/powerpoint/2010/main" val="324008453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8042" indent="-168042">
              <a:buFont typeface="Arial" pitchFamily="34" charset="0"/>
              <a:buChar char="•"/>
            </a:pPr>
            <a:r>
              <a:rPr lang="en-US" dirty="0" smtClean="0"/>
              <a:t>Extending</a:t>
            </a:r>
            <a:r>
              <a:rPr lang="en-US" baseline="0" dirty="0" smtClean="0"/>
              <a:t> our success with source and target side deduplication, </a:t>
            </a:r>
            <a:r>
              <a:rPr lang="en-US" dirty="0" err="1" smtClean="0"/>
              <a:t>Commvault</a:t>
            </a:r>
            <a:r>
              <a:rPr lang="en-US" dirty="0" smtClean="0"/>
              <a:t> Software </a:t>
            </a:r>
            <a:r>
              <a:rPr lang="en-US" baseline="0" dirty="0" smtClean="0"/>
              <a:t>delivers its 4</a:t>
            </a:r>
            <a:r>
              <a:rPr lang="en-US" baseline="30000" dirty="0" smtClean="0"/>
              <a:t>th</a:t>
            </a:r>
            <a:r>
              <a:rPr lang="en-US" baseline="0" dirty="0" smtClean="0"/>
              <a:t> generation of deduplication with a parallel model that achieves 2x performance and scale from Simpana 9.</a:t>
            </a:r>
          </a:p>
          <a:p>
            <a:pPr marL="168042" indent="-168042">
              <a:buFont typeface="Arial" pitchFamily="34" charset="0"/>
              <a:buChar char="•"/>
            </a:pPr>
            <a:r>
              <a:rPr lang="en-US" baseline="0" dirty="0" smtClean="0"/>
              <a:t>Ideal for larger backup needs, Parallel deduplication uses a ‘grid’ of backup nodes to spread the load and work together for increased resiliency, scale and performance. These nodes can also failover to each other to help achieve continuous operations.</a:t>
            </a:r>
          </a:p>
          <a:p>
            <a:pPr marL="168042" indent="-168042">
              <a:buFont typeface="Arial" pitchFamily="34" charset="0"/>
              <a:buChar char="•"/>
            </a:pPr>
            <a:r>
              <a:rPr lang="en-US" baseline="0" dirty="0" smtClean="0"/>
              <a:t>Initially, </a:t>
            </a:r>
            <a:r>
              <a:rPr lang="en-US" baseline="0" dirty="0" err="1" smtClean="0"/>
              <a:t>Commvault</a:t>
            </a:r>
            <a:r>
              <a:rPr lang="en-US" baseline="0" dirty="0" smtClean="0"/>
              <a:t> Software will support two grid backup nodes for a total of 240TB (backend) capacity (each node supports 120TB). Deduplication can then scale linearly to handle petabytes of production data.</a:t>
            </a:r>
          </a:p>
          <a:p>
            <a:pPr marL="168042" indent="-168042">
              <a:buFont typeface="Arial" pitchFamily="34" charset="0"/>
              <a:buChar char="•"/>
            </a:pPr>
            <a:r>
              <a:rPr lang="en-US" baseline="0" dirty="0" err="1" smtClean="0"/>
              <a:t>Commvault</a:t>
            </a:r>
            <a:r>
              <a:rPr lang="en-US" baseline="0" dirty="0" smtClean="0"/>
              <a:t> Software can also leverage SSD to accelerate performance of dedupe operations </a:t>
            </a:r>
            <a:endParaRPr lang="en-US" dirty="0" smtClean="0"/>
          </a:p>
          <a:p>
            <a:endParaRPr lang="en-US" dirty="0"/>
          </a:p>
        </p:txBody>
      </p:sp>
      <p:sp>
        <p:nvSpPr>
          <p:cNvPr id="4" name="Slide Number Placeholder 3"/>
          <p:cNvSpPr>
            <a:spLocks noGrp="1"/>
          </p:cNvSpPr>
          <p:nvPr>
            <p:ph type="sldNum" sz="quarter" idx="10"/>
          </p:nvPr>
        </p:nvSpPr>
        <p:spPr/>
        <p:txBody>
          <a:bodyPr/>
          <a:lstStyle/>
          <a:p>
            <a:fld id="{424977C9-A4A5-4AA0-96D1-1D909350FE91}" type="slidenum">
              <a:rPr lang="en-US" smtClean="0"/>
              <a:t>39</a:t>
            </a:fld>
            <a:endParaRPr lang="en-US"/>
          </a:p>
        </p:txBody>
      </p:sp>
    </p:spTree>
    <p:extLst>
      <p:ext uri="{BB962C8B-B14F-4D97-AF65-F5344CB8AC3E}">
        <p14:creationId xmlns:p14="http://schemas.microsoft.com/office/powerpoint/2010/main" val="25007809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8042" indent="-168042">
              <a:buFont typeface="Arial" pitchFamily="34" charset="0"/>
              <a:buChar char="•"/>
            </a:pPr>
            <a:r>
              <a:rPr lang="en-US" dirty="0" smtClean="0"/>
              <a:t>The</a:t>
            </a:r>
            <a:r>
              <a:rPr lang="en-US" baseline="0" dirty="0" smtClean="0"/>
              <a:t> payoff with </a:t>
            </a:r>
            <a:r>
              <a:rPr lang="en-US" baseline="0" dirty="0" err="1" smtClean="0"/>
              <a:t>Commvault</a:t>
            </a:r>
            <a:r>
              <a:rPr lang="en-US" baseline="0" dirty="0" smtClean="0"/>
              <a:t> Software comes from the access enhancements which enable customers to leverage information they already have 25% for more productivity, reduced management and anytime anywhere access for faster decision making.</a:t>
            </a:r>
          </a:p>
          <a:p>
            <a:pPr marL="168042" indent="-168042">
              <a:buFont typeface="Arial" pitchFamily="34" charset="0"/>
              <a:buChar char="•"/>
            </a:pPr>
            <a:r>
              <a:rPr lang="en-US" baseline="0" dirty="0" smtClean="0"/>
              <a:t>New Search enhancements scale with the business and transform data into an information asset</a:t>
            </a:r>
          </a:p>
          <a:p>
            <a:pPr marL="168042" indent="-168042">
              <a:buFont typeface="Arial" pitchFamily="34" charset="0"/>
              <a:buChar char="•"/>
            </a:pPr>
            <a:r>
              <a:rPr lang="en-US" baseline="0" dirty="0" smtClean="0"/>
              <a:t>A new Search interface for DICOM/PACS helps healthcare professionals accelerate finding images they need</a:t>
            </a:r>
            <a:endParaRPr lang="en-US" dirty="0" smtClean="0"/>
          </a:p>
          <a:p>
            <a:endParaRPr lang="en-US" dirty="0"/>
          </a:p>
        </p:txBody>
      </p:sp>
      <p:sp>
        <p:nvSpPr>
          <p:cNvPr id="4" name="Slide Number Placeholder 3"/>
          <p:cNvSpPr>
            <a:spLocks noGrp="1"/>
          </p:cNvSpPr>
          <p:nvPr>
            <p:ph type="sldNum" sz="quarter" idx="10"/>
          </p:nvPr>
        </p:nvSpPr>
        <p:spPr/>
        <p:txBody>
          <a:bodyPr/>
          <a:lstStyle/>
          <a:p>
            <a:fld id="{424977C9-A4A5-4AA0-96D1-1D909350FE91}" type="slidenum">
              <a:rPr lang="en-US" smtClean="0"/>
              <a:t>40</a:t>
            </a:fld>
            <a:endParaRPr lang="en-US"/>
          </a:p>
        </p:txBody>
      </p:sp>
    </p:spTree>
    <p:extLst>
      <p:ext uri="{BB962C8B-B14F-4D97-AF65-F5344CB8AC3E}">
        <p14:creationId xmlns:p14="http://schemas.microsoft.com/office/powerpoint/2010/main" val="85586758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8042" indent="-168042">
              <a:buFont typeface="Arial" pitchFamily="34" charset="0"/>
              <a:buChar char="•"/>
            </a:pPr>
            <a:r>
              <a:rPr lang="en-US" dirty="0" err="1" smtClean="0"/>
              <a:t>Commvault</a:t>
            </a:r>
            <a:r>
              <a:rPr lang="en-US" dirty="0" smtClean="0"/>
              <a:t> Software </a:t>
            </a:r>
            <a:r>
              <a:rPr lang="en-US" baseline="0" dirty="0" smtClean="0"/>
              <a:t>delivers powerful, new scale out Search to extend the value of backup and archive data in the </a:t>
            </a:r>
            <a:r>
              <a:rPr lang="en-US" baseline="0" dirty="0" err="1" smtClean="0"/>
              <a:t>ContentStore</a:t>
            </a:r>
            <a:r>
              <a:rPr lang="en-US" baseline="0" dirty="0" smtClean="0"/>
              <a:t> while also reducing risks that come from data silos.</a:t>
            </a:r>
          </a:p>
          <a:p>
            <a:pPr marL="168042" indent="-168042">
              <a:buFont typeface="Arial" pitchFamily="34" charset="0"/>
              <a:buChar char="•"/>
            </a:pPr>
            <a:endParaRPr lang="en-US" baseline="0" dirty="0" smtClean="0"/>
          </a:p>
          <a:p>
            <a:pPr marL="168042" indent="-168042">
              <a:buFont typeface="Arial" pitchFamily="34" charset="0"/>
              <a:buChar char="•"/>
            </a:pPr>
            <a:r>
              <a:rPr lang="en-US" baseline="0" dirty="0" smtClean="0"/>
              <a:t>By adding virtual search nodes as data grows over time, </a:t>
            </a:r>
            <a:r>
              <a:rPr lang="en-US" baseline="0" dirty="0" err="1" smtClean="0"/>
              <a:t>Commvault</a:t>
            </a:r>
            <a:r>
              <a:rPr lang="en-US" baseline="0" dirty="0" smtClean="0"/>
              <a:t> Software helps organizations scale their content indexing needs as their Search needs grow.</a:t>
            </a:r>
          </a:p>
          <a:p>
            <a:pPr marL="168042" indent="-168042">
              <a:buFont typeface="Arial" pitchFamily="34" charset="0"/>
              <a:buChar char="•"/>
            </a:pPr>
            <a:endParaRPr lang="en-US" baseline="0" dirty="0" smtClean="0"/>
          </a:p>
          <a:p>
            <a:pPr marL="168042" indent="-168042">
              <a:buFont typeface="Arial" pitchFamily="34" charset="0"/>
              <a:buChar char="•"/>
            </a:pPr>
            <a:r>
              <a:rPr lang="en-US" baseline="0" dirty="0" smtClean="0"/>
              <a:t>With a multitude of self-service, role-based Search capabilities, users can Search and preview their information to quickly determine what they want to see and restore </a:t>
            </a:r>
            <a:endParaRPr lang="en-US" dirty="0" smtClean="0"/>
          </a:p>
          <a:p>
            <a:endParaRPr lang="en-US" dirty="0"/>
          </a:p>
        </p:txBody>
      </p:sp>
      <p:sp>
        <p:nvSpPr>
          <p:cNvPr id="4" name="Slide Number Placeholder 3"/>
          <p:cNvSpPr>
            <a:spLocks noGrp="1"/>
          </p:cNvSpPr>
          <p:nvPr>
            <p:ph type="sldNum" sz="quarter" idx="10"/>
          </p:nvPr>
        </p:nvSpPr>
        <p:spPr/>
        <p:txBody>
          <a:bodyPr/>
          <a:lstStyle/>
          <a:p>
            <a:fld id="{424977C9-A4A5-4AA0-96D1-1D909350FE91}" type="slidenum">
              <a:rPr lang="en-US" smtClean="0"/>
              <a:t>41</a:t>
            </a:fld>
            <a:endParaRPr lang="en-US"/>
          </a:p>
        </p:txBody>
      </p:sp>
    </p:spTree>
    <p:extLst>
      <p:ext uri="{BB962C8B-B14F-4D97-AF65-F5344CB8AC3E}">
        <p14:creationId xmlns:p14="http://schemas.microsoft.com/office/powerpoint/2010/main" val="149610416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8042" indent="-168042">
              <a:buFont typeface="Arial" pitchFamily="34" charset="0"/>
              <a:buChar char="•"/>
            </a:pPr>
            <a:r>
              <a:rPr lang="en-US" dirty="0" smtClean="0"/>
              <a:t>Edge is a solution that</a:t>
            </a:r>
            <a:r>
              <a:rPr lang="en-US" baseline="0" dirty="0" smtClean="0"/>
              <a:t> increases workforce productivity by providing self-service access to backup data from their desktops &amp; laptops. </a:t>
            </a:r>
          </a:p>
          <a:p>
            <a:pPr marL="168042" indent="-168042">
              <a:buFont typeface="Arial" pitchFamily="34" charset="0"/>
              <a:buChar char="•"/>
            </a:pPr>
            <a:r>
              <a:rPr lang="en-US" baseline="0" dirty="0" smtClean="0"/>
              <a:t>New enhancements to </a:t>
            </a:r>
            <a:r>
              <a:rPr lang="en-US" baseline="0" dirty="0" err="1" smtClean="0"/>
              <a:t>Commvault</a:t>
            </a:r>
            <a:r>
              <a:rPr lang="en-US" baseline="0" dirty="0" smtClean="0"/>
              <a:t> Software can scale to easily mange thousands of laptop/desktop backups efficiently</a:t>
            </a:r>
          </a:p>
          <a:p>
            <a:pPr marL="168042" indent="-168042">
              <a:buFont typeface="Arial" pitchFamily="34" charset="0"/>
              <a:buChar char="•"/>
            </a:pPr>
            <a:r>
              <a:rPr lang="en-US" dirty="0" smtClean="0"/>
              <a:t>Access can now come through a web interface or from mobile devices like </a:t>
            </a:r>
            <a:r>
              <a:rPr lang="en-US" dirty="0" err="1" smtClean="0"/>
              <a:t>iOS</a:t>
            </a:r>
            <a:r>
              <a:rPr lang="en-US" dirty="0" smtClean="0"/>
              <a:t>, Android or</a:t>
            </a:r>
            <a:r>
              <a:rPr lang="en-US" baseline="0" dirty="0" smtClean="0"/>
              <a:t> Microsoft Surface devices. Rather than choosing what files are placed into a cloud storage service, IT can deliver mobile access to ALL user data already in the </a:t>
            </a:r>
            <a:r>
              <a:rPr lang="en-US" baseline="0" dirty="0" err="1" smtClean="0"/>
              <a:t>ContentStore</a:t>
            </a:r>
            <a:r>
              <a:rPr lang="en-US" baseline="0" dirty="0" smtClean="0"/>
              <a:t>.</a:t>
            </a:r>
          </a:p>
          <a:p>
            <a:pPr marL="168042" indent="-168042">
              <a:buFont typeface="Arial" pitchFamily="34" charset="0"/>
              <a:buChar char="•"/>
            </a:pPr>
            <a:r>
              <a:rPr lang="en-US" baseline="0" dirty="0" smtClean="0"/>
              <a:t>By adding Search, legal and compliance users can discover information to reduce risk to the organization</a:t>
            </a:r>
          </a:p>
          <a:p>
            <a:pPr marL="168042" indent="-168042">
              <a:buFont typeface="Arial" pitchFamily="34" charset="0"/>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fld id="{424977C9-A4A5-4AA0-96D1-1D909350FE91}" type="slidenum">
              <a:rPr lang="en-US" smtClean="0"/>
              <a:t>43</a:t>
            </a:fld>
            <a:endParaRPr lang="en-US"/>
          </a:p>
        </p:txBody>
      </p:sp>
    </p:spTree>
    <p:extLst>
      <p:ext uri="{BB962C8B-B14F-4D97-AF65-F5344CB8AC3E}">
        <p14:creationId xmlns:p14="http://schemas.microsoft.com/office/powerpoint/2010/main" val="167059760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a:lstStyle/>
          <a:p>
            <a:pPr eaLnBrk="1" hangingPunct="1">
              <a:spcBef>
                <a:spcPct val="0"/>
              </a:spcBef>
            </a:pPr>
            <a:endParaRPr lang="en-US" baseline="0" dirty="0" smtClean="0"/>
          </a:p>
        </p:txBody>
      </p:sp>
      <p:sp>
        <p:nvSpPr>
          <p:cNvPr id="62468" name="Slide Number Placeholder 3"/>
          <p:cNvSpPr>
            <a:spLocks noGrp="1"/>
          </p:cNvSpPr>
          <p:nvPr>
            <p:ph type="sldNum" sz="quarter" idx="5"/>
          </p:nvPr>
        </p:nvSpPr>
        <p:spPr bwMode="auto">
          <a:noFill/>
          <a:ln>
            <a:miter lim="800000"/>
            <a:headEnd/>
            <a:tailEnd/>
          </a:ln>
        </p:spPr>
        <p:txBody>
          <a:bodyPr/>
          <a:lstStyle/>
          <a:p>
            <a:fld id="{574A627E-90AD-634A-865D-86412D499298}" type="slidenum">
              <a:rPr lang="en-US"/>
              <a:pPr/>
              <a:t>44</a:t>
            </a:fld>
            <a:endParaRPr lang="en-US" dirty="0"/>
          </a:p>
        </p:txBody>
      </p:sp>
    </p:spTree>
    <p:extLst>
      <p:ext uri="{BB962C8B-B14F-4D97-AF65-F5344CB8AC3E}">
        <p14:creationId xmlns:p14="http://schemas.microsoft.com/office/powerpoint/2010/main" val="30114937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INSTRUCTIONS</a:t>
            </a:r>
          </a:p>
          <a:p>
            <a:pPr marL="0" marR="0" indent="0" algn="l" defTabSz="457200" rtl="0" eaLnBrk="1" fontAlgn="auto" latinLnBrk="0" hangingPunct="1">
              <a:lnSpc>
                <a:spcPct val="100000"/>
              </a:lnSpc>
              <a:spcBef>
                <a:spcPts val="0"/>
              </a:spcBef>
              <a:spcAft>
                <a:spcPts val="0"/>
              </a:spcAft>
              <a:buClrTx/>
              <a:buSzTx/>
              <a:buFontTx/>
              <a:buNone/>
              <a:tabLst/>
              <a:defRPr/>
            </a:pPr>
            <a:r>
              <a:rPr lang="en-US" b="0" u="none" dirty="0" smtClean="0"/>
              <a:t>The purpose of this slide is to ensure that the CommVault solution has been fully deployed</a:t>
            </a:r>
            <a:r>
              <a:rPr lang="en-US" b="0" u="none" baseline="0" dirty="0" smtClean="0"/>
              <a:t> and the customer is prepared to support the deployment/projects. For each section, the text in the DETAILS column should be replaced with a specific explanation that supports you’re categorization. Here are some examples: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0" u="none" baseline="0" dirty="0" smtClean="0"/>
          </a:p>
          <a:p>
            <a:pPr marL="628650" marR="0" lvl="1" indent="-171450" algn="l" defTabSz="457200" rtl="0" eaLnBrk="1" fontAlgn="auto" latinLnBrk="0" hangingPunct="1">
              <a:lnSpc>
                <a:spcPct val="100000"/>
              </a:lnSpc>
              <a:spcBef>
                <a:spcPts val="0"/>
              </a:spcBef>
              <a:spcAft>
                <a:spcPts val="0"/>
              </a:spcAft>
              <a:buClrTx/>
              <a:buSzTx/>
              <a:buFont typeface="Arial" pitchFamily="34" charset="0"/>
              <a:buChar char="•"/>
              <a:tabLst/>
              <a:defRPr/>
            </a:pPr>
            <a:r>
              <a:rPr lang="en-US" b="0" u="none" baseline="0" dirty="0" smtClean="0"/>
              <a:t>Implementation: If part of the CommVault solution was never deployed due to an issue, this would be a good reason to indicate yellow</a:t>
            </a:r>
          </a:p>
          <a:p>
            <a:pPr marL="628650" marR="0" lvl="1" indent="-171450" algn="l" defTabSz="457200" rtl="0" eaLnBrk="1" fontAlgn="auto" latinLnBrk="0" hangingPunct="1">
              <a:lnSpc>
                <a:spcPct val="100000"/>
              </a:lnSpc>
              <a:spcBef>
                <a:spcPts val="0"/>
              </a:spcBef>
              <a:spcAft>
                <a:spcPts val="0"/>
              </a:spcAft>
              <a:buClrTx/>
              <a:buSzTx/>
              <a:buFont typeface="Arial" pitchFamily="34" charset="0"/>
              <a:buChar char="•"/>
              <a:tabLst/>
              <a:defRPr/>
            </a:pPr>
            <a:r>
              <a:rPr lang="en-US" b="0" u="none" baseline="0" dirty="0" smtClean="0"/>
              <a:t>Training: If the operations team have not been to the basic 3 day training, you should indicate yellow and advise the training course. Be sure to list the people who aren’t trained.</a:t>
            </a:r>
          </a:p>
          <a:p>
            <a:pPr marL="628650" marR="0" lvl="1" indent="-171450" algn="l" defTabSz="457200" rtl="0" eaLnBrk="1" fontAlgn="auto" latinLnBrk="0" hangingPunct="1">
              <a:lnSpc>
                <a:spcPct val="100000"/>
              </a:lnSpc>
              <a:spcBef>
                <a:spcPts val="0"/>
              </a:spcBef>
              <a:spcAft>
                <a:spcPts val="0"/>
              </a:spcAft>
              <a:buClrTx/>
              <a:buSzTx/>
              <a:buFont typeface="Arial" pitchFamily="34" charset="0"/>
              <a:buChar char="•"/>
              <a:tabLst/>
              <a:defRPr/>
            </a:pPr>
            <a:r>
              <a:rPr lang="en-US" b="0" u="none" baseline="0" dirty="0" smtClean="0"/>
              <a:t>Services: If the customer has a strategic project such as archiving and are not engaging CV or a partner to help design, indicate yellow and advise what offering could assist</a:t>
            </a:r>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0" u="none" baseline="0" dirty="0" smtClean="0"/>
              <a:t>In addition you must change the status field to the proper text (e.g. Good, Warning, Critical, Info) and associated color.</a:t>
            </a:r>
          </a:p>
          <a:p>
            <a:endParaRPr lang="en-US" dirty="0"/>
          </a:p>
        </p:txBody>
      </p:sp>
      <p:sp>
        <p:nvSpPr>
          <p:cNvPr id="4" name="Slide Number Placeholder 3"/>
          <p:cNvSpPr>
            <a:spLocks noGrp="1"/>
          </p:cNvSpPr>
          <p:nvPr>
            <p:ph type="sldNum" sz="quarter" idx="10"/>
          </p:nvPr>
        </p:nvSpPr>
        <p:spPr/>
        <p:txBody>
          <a:bodyPr/>
          <a:lstStyle/>
          <a:p>
            <a:fld id="{424977C9-A4A5-4AA0-96D1-1D909350FE91}" type="slidenum">
              <a:rPr lang="en-US" smtClean="0"/>
              <a:t>6</a:t>
            </a:fld>
            <a:endParaRPr lang="en-US"/>
          </a:p>
        </p:txBody>
      </p:sp>
    </p:spTree>
    <p:extLst>
      <p:ext uri="{BB962C8B-B14F-4D97-AF65-F5344CB8AC3E}">
        <p14:creationId xmlns:p14="http://schemas.microsoft.com/office/powerpoint/2010/main" val="41283753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INSTRUCTIONS</a:t>
            </a:r>
          </a:p>
          <a:p>
            <a:pPr marL="0" indent="0">
              <a:buFontTx/>
              <a:buNone/>
            </a:pPr>
            <a:r>
              <a:rPr lang="en-US" b="0" u="none" baseline="0" dirty="0" smtClean="0"/>
              <a:t>This slide is intended to summarize the status of areas where increased adoption of the </a:t>
            </a:r>
            <a:r>
              <a:rPr lang="en-US" b="0" u="none" baseline="0" dirty="0" err="1" smtClean="0"/>
              <a:t>Commvault</a:t>
            </a:r>
            <a:r>
              <a:rPr lang="en-US" b="0" u="none" baseline="0" dirty="0" smtClean="0"/>
              <a:t> Software could improve business operations. For any item indicated as critical, include a brief description of your recommendations in the red box. For any item that has been indicated warning, include a brief description of your recommendations in the yellow box. Utilize the following slides or the health report for more details. </a:t>
            </a:r>
            <a:endParaRPr lang="en-US" b="0" u="none" dirty="0" smtClean="0"/>
          </a:p>
          <a:p>
            <a:endParaRPr lang="en-US" dirty="0"/>
          </a:p>
        </p:txBody>
      </p:sp>
      <p:sp>
        <p:nvSpPr>
          <p:cNvPr id="4" name="Slide Number Placeholder 3"/>
          <p:cNvSpPr>
            <a:spLocks noGrp="1"/>
          </p:cNvSpPr>
          <p:nvPr>
            <p:ph type="sldNum" sz="quarter" idx="10"/>
          </p:nvPr>
        </p:nvSpPr>
        <p:spPr/>
        <p:txBody>
          <a:bodyPr/>
          <a:lstStyle/>
          <a:p>
            <a:fld id="{424977C9-A4A5-4AA0-96D1-1D909350FE91}" type="slidenum">
              <a:rPr lang="en-US" smtClean="0"/>
              <a:t>8</a:t>
            </a:fld>
            <a:endParaRPr lang="en-US"/>
          </a:p>
        </p:txBody>
      </p:sp>
    </p:spTree>
    <p:extLst>
      <p:ext uri="{BB962C8B-B14F-4D97-AF65-F5344CB8AC3E}">
        <p14:creationId xmlns:p14="http://schemas.microsoft.com/office/powerpoint/2010/main" val="39883699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INSTRUCTIONS</a:t>
            </a:r>
            <a:endParaRPr lang="en-US" sz="1200" b="0" u="none"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u="none" kern="1200" baseline="0" dirty="0" smtClean="0">
                <a:solidFill>
                  <a:schemeClr val="tx1"/>
                </a:solidFill>
                <a:effectLst/>
                <a:latin typeface="+mn-lt"/>
                <a:ea typeface="+mn-ea"/>
                <a:cs typeface="+mn-cs"/>
              </a:rPr>
              <a:t>The purpose of this slide is to demonstrate whether endpoint protection has been deployed in this environment. If it has not, it gives you the opportunity to position the solution and discuss risks of not protecting edge data.</a:t>
            </a:r>
            <a:endParaRPr lang="en-US" b="0" u="none" baseline="0" dirty="0" smtClean="0"/>
          </a:p>
        </p:txBody>
      </p:sp>
      <p:sp>
        <p:nvSpPr>
          <p:cNvPr id="4" name="Slide Number Placeholder 3"/>
          <p:cNvSpPr>
            <a:spLocks noGrp="1"/>
          </p:cNvSpPr>
          <p:nvPr>
            <p:ph type="sldNum" sz="quarter" idx="10"/>
          </p:nvPr>
        </p:nvSpPr>
        <p:spPr/>
        <p:txBody>
          <a:bodyPr/>
          <a:lstStyle/>
          <a:p>
            <a:fld id="{DE017E47-D0A6-FA44-B055-CCD79A01EB54}" type="slidenum">
              <a:rPr lang="en-US" smtClean="0"/>
              <a:t>9</a:t>
            </a:fld>
            <a:endParaRPr lang="en-US" dirty="0"/>
          </a:p>
        </p:txBody>
      </p:sp>
    </p:spTree>
    <p:extLst>
      <p:ext uri="{BB962C8B-B14F-4D97-AF65-F5344CB8AC3E}">
        <p14:creationId xmlns:p14="http://schemas.microsoft.com/office/powerpoint/2010/main" val="28260150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INSTRUCTIONS</a:t>
            </a:r>
          </a:p>
          <a:p>
            <a:r>
              <a:rPr lang="en-US" b="0" u="none" dirty="0" smtClean="0"/>
              <a:t>The purpose of this slide is to identify the potential</a:t>
            </a:r>
            <a:r>
              <a:rPr lang="en-US" b="0" u="none" baseline="0" dirty="0" smtClean="0"/>
              <a:t> network savings that could be realized by adopting </a:t>
            </a:r>
            <a:r>
              <a:rPr lang="en-US" b="0" u="none" baseline="0" dirty="0" err="1" smtClean="0"/>
              <a:t>Commvault</a:t>
            </a:r>
            <a:r>
              <a:rPr lang="en-US" b="0" u="none" baseline="0" dirty="0" smtClean="0"/>
              <a:t> Software deduplication and source side </a:t>
            </a:r>
            <a:r>
              <a:rPr lang="en-US" b="0" u="none" baseline="0" dirty="0" err="1" smtClean="0"/>
              <a:t>dedup</a:t>
            </a:r>
            <a:r>
              <a:rPr lang="en-US" b="0" u="none" baseline="0" dirty="0" smtClean="0"/>
              <a:t>. The table illustrates the total number of “network </a:t>
            </a:r>
            <a:r>
              <a:rPr lang="en-US" b="0" u="none" baseline="0" dirty="0" err="1" smtClean="0"/>
              <a:t>subclients</a:t>
            </a:r>
            <a:r>
              <a:rPr lang="en-US" b="0" u="none" baseline="0" dirty="0" smtClean="0"/>
              <a:t>” (any </a:t>
            </a:r>
            <a:r>
              <a:rPr lang="en-US" b="0" u="none" baseline="0" dirty="0" err="1" smtClean="0"/>
              <a:t>subclient</a:t>
            </a:r>
            <a:r>
              <a:rPr lang="en-US" b="0" u="none" baseline="0" dirty="0" smtClean="0"/>
              <a:t> configured to protect via the LAN), the number using source side </a:t>
            </a:r>
            <a:r>
              <a:rPr lang="en-US" b="0" u="none" baseline="0" dirty="0" err="1" smtClean="0"/>
              <a:t>dedupe</a:t>
            </a:r>
            <a:r>
              <a:rPr lang="en-US" b="0" u="none" baseline="0" dirty="0" smtClean="0"/>
              <a:t>, and the deduplication rate seen on clients currently using source side deduplication. The last value can be used to illustrate potential savings across the entire network if fully adopted. </a:t>
            </a:r>
          </a:p>
        </p:txBody>
      </p:sp>
      <p:sp>
        <p:nvSpPr>
          <p:cNvPr id="4" name="Slide Number Placeholder 3"/>
          <p:cNvSpPr>
            <a:spLocks noGrp="1"/>
          </p:cNvSpPr>
          <p:nvPr>
            <p:ph type="sldNum" sz="quarter" idx="10"/>
          </p:nvPr>
        </p:nvSpPr>
        <p:spPr/>
        <p:txBody>
          <a:bodyPr/>
          <a:lstStyle/>
          <a:p>
            <a:fld id="{DE017E47-D0A6-FA44-B055-CCD79A01EB54}" type="slidenum">
              <a:rPr lang="en-US" smtClean="0"/>
              <a:t>10</a:t>
            </a:fld>
            <a:endParaRPr lang="en-US" dirty="0"/>
          </a:p>
        </p:txBody>
      </p:sp>
    </p:spTree>
    <p:extLst>
      <p:ext uri="{BB962C8B-B14F-4D97-AF65-F5344CB8AC3E}">
        <p14:creationId xmlns:p14="http://schemas.microsoft.com/office/powerpoint/2010/main" val="28260150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INSTRUCTIONS</a:t>
            </a:r>
          </a:p>
          <a:p>
            <a:r>
              <a:rPr lang="en-US" b="0" u="none" dirty="0" smtClean="0"/>
              <a:t>The purpose of this slide is to demonstrate any </a:t>
            </a:r>
            <a:r>
              <a:rPr lang="en-US" b="0" u="none" dirty="0" err="1" smtClean="0"/>
              <a:t>filesystems</a:t>
            </a:r>
            <a:r>
              <a:rPr lang="en-US" b="0" u="none" baseline="0" dirty="0" smtClean="0"/>
              <a:t> who’s backup window could be reduced by the use of additional features. The five longest running backups will be shown on this slide. Use these examples to explain the benefit of DASH synthetic full protection (using the </a:t>
            </a:r>
            <a:r>
              <a:rPr lang="en-US" b="0" u="none" baseline="0" dirty="0" err="1" smtClean="0"/>
              <a:t>Commvault</a:t>
            </a:r>
            <a:r>
              <a:rPr lang="en-US" b="0" u="none" baseline="0" dirty="0" smtClean="0"/>
              <a:t> Software dedupe feature) or archiving to reduce the file size. Use the existing benefit statements or customize as needed.</a:t>
            </a:r>
            <a:endParaRPr lang="en-US" b="0" u="none" dirty="0" smtClean="0"/>
          </a:p>
          <a:p>
            <a:endParaRPr lang="en-US" dirty="0"/>
          </a:p>
        </p:txBody>
      </p:sp>
      <p:sp>
        <p:nvSpPr>
          <p:cNvPr id="4" name="Slide Number Placeholder 3"/>
          <p:cNvSpPr>
            <a:spLocks noGrp="1"/>
          </p:cNvSpPr>
          <p:nvPr>
            <p:ph type="sldNum" sz="quarter" idx="10"/>
          </p:nvPr>
        </p:nvSpPr>
        <p:spPr/>
        <p:txBody>
          <a:bodyPr/>
          <a:lstStyle/>
          <a:p>
            <a:fld id="{424977C9-A4A5-4AA0-96D1-1D909350FE91}" type="slidenum">
              <a:rPr lang="en-US" smtClean="0"/>
              <a:t>11</a:t>
            </a:fld>
            <a:endParaRPr lang="en-US"/>
          </a:p>
        </p:txBody>
      </p:sp>
    </p:spTree>
    <p:extLst>
      <p:ext uri="{BB962C8B-B14F-4D97-AF65-F5344CB8AC3E}">
        <p14:creationId xmlns:p14="http://schemas.microsoft.com/office/powerpoint/2010/main" val="33720947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INSTRUCTIONS</a:t>
            </a:r>
          </a:p>
          <a:p>
            <a:r>
              <a:rPr lang="en-US" b="0" u="none" dirty="0" smtClean="0"/>
              <a:t>This</a:t>
            </a:r>
            <a:r>
              <a:rPr lang="en-US" b="0" u="none" baseline="0" dirty="0" smtClean="0"/>
              <a:t> purpose of this slide is to identify potential filesystem candidates for archiving. The top five filesystem clients (&gt;1TB) will be displayed in the table. Use these examples to highlight the potential benefits and storage savings in utilizing archiving. Use the existing benefit statement or customize this field.</a:t>
            </a:r>
            <a:endParaRPr lang="en-US" dirty="0"/>
          </a:p>
        </p:txBody>
      </p:sp>
      <p:sp>
        <p:nvSpPr>
          <p:cNvPr id="4" name="Slide Number Placeholder 3"/>
          <p:cNvSpPr>
            <a:spLocks noGrp="1"/>
          </p:cNvSpPr>
          <p:nvPr>
            <p:ph type="sldNum" sz="quarter" idx="10"/>
          </p:nvPr>
        </p:nvSpPr>
        <p:spPr/>
        <p:txBody>
          <a:bodyPr/>
          <a:lstStyle/>
          <a:p>
            <a:fld id="{424977C9-A4A5-4AA0-96D1-1D909350FE91}" type="slidenum">
              <a:rPr lang="en-US" smtClean="0"/>
              <a:t>12</a:t>
            </a:fld>
            <a:endParaRPr lang="en-US"/>
          </a:p>
        </p:txBody>
      </p:sp>
    </p:spTree>
    <p:extLst>
      <p:ext uri="{BB962C8B-B14F-4D97-AF65-F5344CB8AC3E}">
        <p14:creationId xmlns:p14="http://schemas.microsoft.com/office/powerpoint/2010/main" val="22217482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2F9500E-673E-42AE-9D66-B7945EDD18AF}" type="datetimeFigureOut">
              <a:rPr lang="en-US" smtClean="0"/>
              <a:t>3/15/2017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AAB00-7C09-4BD4-8E17-7BD14E0C3982}" type="slidenum">
              <a:rPr lang="en-US" smtClean="0"/>
              <a:t>‹#›</a:t>
            </a:fld>
            <a:endParaRPr lang="en-US"/>
          </a:p>
        </p:txBody>
      </p:sp>
    </p:spTree>
    <p:extLst>
      <p:ext uri="{BB962C8B-B14F-4D97-AF65-F5344CB8AC3E}">
        <p14:creationId xmlns:p14="http://schemas.microsoft.com/office/powerpoint/2010/main" val="1537254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F9500E-673E-42AE-9D66-B7945EDD18AF}" type="datetimeFigureOut">
              <a:rPr lang="en-US" smtClean="0"/>
              <a:t>3/15/2017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AAB00-7C09-4BD4-8E17-7BD14E0C3982}" type="slidenum">
              <a:rPr lang="en-US" smtClean="0"/>
              <a:t>‹#›</a:t>
            </a:fld>
            <a:endParaRPr lang="en-US"/>
          </a:p>
        </p:txBody>
      </p:sp>
    </p:spTree>
    <p:extLst>
      <p:ext uri="{BB962C8B-B14F-4D97-AF65-F5344CB8AC3E}">
        <p14:creationId xmlns:p14="http://schemas.microsoft.com/office/powerpoint/2010/main" val="37732815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F9500E-673E-42AE-9D66-B7945EDD18AF}" type="datetimeFigureOut">
              <a:rPr lang="en-US" smtClean="0"/>
              <a:t>3/15/2017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AAB00-7C09-4BD4-8E17-7BD14E0C3982}" type="slidenum">
              <a:rPr lang="en-US" smtClean="0"/>
              <a:t>‹#›</a:t>
            </a:fld>
            <a:endParaRPr lang="en-US"/>
          </a:p>
        </p:txBody>
      </p:sp>
    </p:spTree>
    <p:extLst>
      <p:ext uri="{BB962C8B-B14F-4D97-AF65-F5344CB8AC3E}">
        <p14:creationId xmlns:p14="http://schemas.microsoft.com/office/powerpoint/2010/main" val="20135486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86600" y="6277047"/>
            <a:ext cx="1803400" cy="298306"/>
          </a:xfrm>
          <a:prstGeom prst="rect">
            <a:avLst/>
          </a:prstGeom>
        </p:spPr>
      </p:pic>
      <p:sp>
        <p:nvSpPr>
          <p:cNvPr id="5" name="Text Placeholder 4"/>
          <p:cNvSpPr>
            <a:spLocks noGrp="1"/>
          </p:cNvSpPr>
          <p:nvPr>
            <p:ph type="body" sz="quarter" idx="10" hasCustomPrompt="1"/>
          </p:nvPr>
        </p:nvSpPr>
        <p:spPr>
          <a:xfrm>
            <a:off x="4572000" y="1219200"/>
            <a:ext cx="4419600" cy="838200"/>
          </a:xfrm>
        </p:spPr>
        <p:txBody>
          <a:bodyPr/>
          <a:lstStyle>
            <a:lvl1pPr marL="0" indent="0" algn="ctr">
              <a:buNone/>
              <a:defRPr sz="2800" b="1">
                <a:solidFill>
                  <a:schemeClr val="tx1"/>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dirty="0" smtClean="0"/>
              <a:t>Title</a:t>
            </a:r>
          </a:p>
        </p:txBody>
      </p:sp>
      <p:sp>
        <p:nvSpPr>
          <p:cNvPr id="12" name="Text Placeholder 11"/>
          <p:cNvSpPr>
            <a:spLocks noGrp="1"/>
          </p:cNvSpPr>
          <p:nvPr>
            <p:ph type="body" sz="quarter" idx="11"/>
          </p:nvPr>
        </p:nvSpPr>
        <p:spPr>
          <a:xfrm>
            <a:off x="4572000" y="2057400"/>
            <a:ext cx="4419600" cy="369332"/>
          </a:xfrm>
        </p:spPr>
        <p:txBody>
          <a:bodyPr>
            <a:spAutoFit/>
          </a:bodyPr>
          <a:lstStyle>
            <a:lvl1pPr marL="0" indent="0" algn="ctr">
              <a:buNone/>
              <a:defRPr lang="en-US" sz="1800" dirty="0" smtClean="0">
                <a:solidFill>
                  <a:srgbClr val="CE1126"/>
                </a:solidFill>
                <a:latin typeface="Arial" charset="0"/>
                <a:cs typeface="Arial" charset="0"/>
              </a:defRPr>
            </a:lvl1pPr>
          </a:lstStyle>
          <a:p>
            <a:pPr lvl="0" algn="r">
              <a:spcBef>
                <a:spcPct val="0"/>
              </a:spcBef>
            </a:pPr>
            <a:r>
              <a:rPr lang="en-US" dirty="0" smtClean="0"/>
              <a:t>Click to edit Master text styles</a:t>
            </a:r>
          </a:p>
        </p:txBody>
      </p:sp>
    </p:spTree>
    <p:extLst>
      <p:ext uri="{BB962C8B-B14F-4D97-AF65-F5344CB8AC3E}">
        <p14:creationId xmlns:p14="http://schemas.microsoft.com/office/powerpoint/2010/main" val="417910874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tandard Bullet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96752"/>
            <a:ext cx="8077200" cy="5184576"/>
          </a:xfrm>
        </p:spPr>
        <p:txBody>
          <a:bodyPr/>
          <a:lstStyle>
            <a:lvl1pPr marL="457200" indent="-457200">
              <a:buClr>
                <a:srgbClr val="CE1126"/>
              </a:buClr>
              <a:buFont typeface="Wingdings" pitchFamily="2" charset="2"/>
              <a:buChar char="§"/>
              <a:defRPr sz="2800"/>
            </a:lvl1pPr>
            <a:lvl2pPr marL="800100" indent="-342900">
              <a:buClr>
                <a:srgbClr val="C00000"/>
              </a:buClr>
              <a:buFont typeface="Courier New"/>
              <a:buChar char="o"/>
              <a:defRPr sz="2400"/>
            </a:lvl2pPr>
            <a:lvl3pPr marL="1257300" indent="-342900">
              <a:buClr>
                <a:srgbClr val="C00000"/>
              </a:buClr>
              <a:buFont typeface="Wingdings" pitchFamily="2" charset="2"/>
              <a:buChar char="§"/>
              <a:defRPr sz="2000"/>
            </a:lvl3pPr>
            <a:lvl4pPr marL="1657350" indent="-285750">
              <a:buClr>
                <a:srgbClr val="C00000"/>
              </a:buClr>
              <a:buFont typeface="Wingdings" pitchFamily="2" charset="2"/>
              <a:buChar char="§"/>
              <a:defRPr sz="1800"/>
            </a:lvl4pPr>
            <a:lvl5pPr marL="2114550" indent="-285750">
              <a:buClr>
                <a:srgbClr val="C00000"/>
              </a:buClr>
              <a:buFont typeface="Wingdings" pitchFamily="2" charset="2"/>
              <a:buChar char="§"/>
              <a:defRPr sz="1800"/>
            </a:lvl5pPr>
          </a:lstStyle>
          <a:p>
            <a:pPr lvl="0"/>
            <a:r>
              <a:rPr lang="en-US" dirty="0" smtClean="0"/>
              <a:t>Click to edit Master text styles</a:t>
            </a:r>
          </a:p>
          <a:p>
            <a:pPr lvl="1"/>
            <a:r>
              <a:rPr lang="en-US" dirty="0" smtClean="0"/>
              <a:t>Second level</a:t>
            </a:r>
          </a:p>
        </p:txBody>
      </p:sp>
      <p:sp>
        <p:nvSpPr>
          <p:cNvPr id="2" name="Title 1"/>
          <p:cNvSpPr>
            <a:spLocks noGrp="1"/>
          </p:cNvSpPr>
          <p:nvPr>
            <p:ph type="title" hasCustomPrompt="1"/>
          </p:nvPr>
        </p:nvSpPr>
        <p:spPr>
          <a:xfrm>
            <a:off x="251521" y="188640"/>
            <a:ext cx="7255731" cy="360040"/>
          </a:xfrm>
        </p:spPr>
        <p:txBody>
          <a:bodyPr/>
          <a:lstStyle>
            <a:lvl1pPr algn="l">
              <a:defRPr sz="2800" b="1">
                <a:solidFill>
                  <a:schemeClr val="tx1"/>
                </a:solidFill>
              </a:defRPr>
            </a:lvl1pPr>
          </a:lstStyle>
          <a:p>
            <a:r>
              <a:rPr lang="en-US" dirty="0" smtClean="0"/>
              <a:t>Title</a:t>
            </a:r>
            <a:endParaRPr lang="en-GB" dirty="0"/>
          </a:p>
        </p:txBody>
      </p:sp>
      <p:sp>
        <p:nvSpPr>
          <p:cNvPr id="6" name="Text Placeholder 5"/>
          <p:cNvSpPr>
            <a:spLocks noGrp="1"/>
          </p:cNvSpPr>
          <p:nvPr>
            <p:ph type="body" sz="quarter" idx="10" hasCustomPrompt="1"/>
          </p:nvPr>
        </p:nvSpPr>
        <p:spPr>
          <a:xfrm>
            <a:off x="520451" y="548680"/>
            <a:ext cx="6986801" cy="360040"/>
          </a:xfrm>
          <a:noFill/>
          <a:ln w="9525">
            <a:noFill/>
            <a:miter lim="800000"/>
            <a:headEnd/>
            <a:tailEnd/>
          </a:ln>
        </p:spPr>
        <p:txBody>
          <a:bodyPr vert="horz" wrap="square" lIns="91440" tIns="45720" rIns="91440" bIns="45720" numCol="1" anchor="ctr" anchorCtr="0" compatLnSpc="1">
            <a:prstTxWarp prst="textNoShape">
              <a:avLst/>
            </a:prstTxWarp>
          </a:bodyPr>
          <a:lstStyle>
            <a:lvl1pPr marL="0" indent="0">
              <a:buNone/>
              <a:defRPr lang="en-US" sz="2000" dirty="0">
                <a:solidFill>
                  <a:srgbClr val="CE1126"/>
                </a:solidFill>
                <a:latin typeface="+mj-lt"/>
                <a:ea typeface="+mj-ea"/>
                <a:cs typeface="+mj-cs"/>
              </a:defRPr>
            </a:lvl1pPr>
          </a:lstStyle>
          <a:p>
            <a:pPr lvl="0">
              <a:spcBef>
                <a:spcPct val="0"/>
              </a:spcBef>
            </a:pPr>
            <a:r>
              <a:rPr lang="en-US" dirty="0" smtClean="0"/>
              <a:t>Slide Subtitle</a:t>
            </a:r>
            <a:endParaRPr lang="en-US" dirty="0"/>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07252" y="284389"/>
            <a:ext cx="1529244" cy="252957"/>
          </a:xfrm>
          <a:prstGeom prst="rect">
            <a:avLst/>
          </a:prstGeom>
        </p:spPr>
      </p:pic>
      <p:sp>
        <p:nvSpPr>
          <p:cNvPr id="11" name="Rectangle 10"/>
          <p:cNvSpPr/>
          <p:nvPr userDrawn="1"/>
        </p:nvSpPr>
        <p:spPr>
          <a:xfrm>
            <a:off x="52911" y="0"/>
            <a:ext cx="90740" cy="6858000"/>
          </a:xfrm>
          <a:prstGeom prst="rect">
            <a:avLst/>
          </a:prstGeom>
          <a:solidFill>
            <a:srgbClr val="E31838"/>
          </a:solidFill>
          <a:ln w="9525" cap="flat" cmpd="sng" algn="ctr">
            <a:noFill/>
            <a:prstDash val="solid"/>
          </a:ln>
          <a:effectLst/>
        </p:spPr>
        <p:txBody>
          <a:bodyPr rtlCol="0" anchor="ctr"/>
          <a:lstStyle/>
          <a:p>
            <a:pPr algn="ctr" defTabSz="914400">
              <a:defRPr/>
            </a:pPr>
            <a:endParaRPr lang="en-US" kern="0" dirty="0">
              <a:solidFill>
                <a:sysClr val="window" lastClr="FFFFFF"/>
              </a:solidFill>
              <a:cs typeface="Arial" charset="0"/>
            </a:endParaRPr>
          </a:p>
        </p:txBody>
      </p:sp>
      <p:sp>
        <p:nvSpPr>
          <p:cNvPr id="14" name="Rectangle 13"/>
          <p:cNvSpPr/>
          <p:nvPr userDrawn="1"/>
        </p:nvSpPr>
        <p:spPr>
          <a:xfrm>
            <a:off x="148" y="0"/>
            <a:ext cx="87663" cy="6858000"/>
          </a:xfrm>
          <a:prstGeom prst="rect">
            <a:avLst/>
          </a:prstGeom>
          <a:solidFill>
            <a:srgbClr val="ADAFAA"/>
          </a:solidFill>
          <a:ln w="9525" cap="flat" cmpd="sng" algn="ctr">
            <a:noFill/>
            <a:prstDash val="solid"/>
          </a:ln>
          <a:effectLst/>
        </p:spPr>
        <p:txBody>
          <a:bodyPr rtlCol="0" anchor="ctr"/>
          <a:lstStyle/>
          <a:p>
            <a:pPr algn="ctr" defTabSz="914400">
              <a:defRPr/>
            </a:pPr>
            <a:endParaRPr lang="en-US" kern="0" dirty="0">
              <a:solidFill>
                <a:sysClr val="window" lastClr="FFFFFF"/>
              </a:solidFill>
              <a:cs typeface="Arial" charset="0"/>
            </a:endParaRPr>
          </a:p>
        </p:txBody>
      </p:sp>
    </p:spTree>
    <p:extLst>
      <p:ext uri="{BB962C8B-B14F-4D97-AF65-F5344CB8AC3E}">
        <p14:creationId xmlns:p14="http://schemas.microsoft.com/office/powerpoint/2010/main" val="106926053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ullet with Simpana Tree">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96752"/>
            <a:ext cx="8305800" cy="5184576"/>
          </a:xfrm>
        </p:spPr>
        <p:txBody>
          <a:bodyPr/>
          <a:lstStyle>
            <a:lvl1pPr marL="457200" indent="-457200">
              <a:buClr>
                <a:srgbClr val="CE1126"/>
              </a:buClr>
              <a:buFont typeface="Wingdings" pitchFamily="2" charset="2"/>
              <a:buChar char="§"/>
              <a:defRPr sz="2800"/>
            </a:lvl1pPr>
            <a:lvl2pPr marL="800100" indent="-342900">
              <a:buClr>
                <a:srgbClr val="C00000"/>
              </a:buClr>
              <a:buFont typeface="Courier New"/>
              <a:buChar char="o"/>
              <a:defRPr sz="2400"/>
            </a:lvl2pPr>
            <a:lvl3pPr marL="1257300" indent="-342900">
              <a:buClr>
                <a:srgbClr val="C00000"/>
              </a:buClr>
              <a:buFont typeface="Wingdings" pitchFamily="2" charset="2"/>
              <a:buChar char="§"/>
              <a:defRPr sz="2000"/>
            </a:lvl3pPr>
            <a:lvl4pPr marL="1657350" indent="-285750">
              <a:buClr>
                <a:srgbClr val="C00000"/>
              </a:buClr>
              <a:buFont typeface="Wingdings" pitchFamily="2" charset="2"/>
              <a:buChar char="§"/>
              <a:defRPr sz="1800"/>
            </a:lvl4pPr>
            <a:lvl5pPr marL="2114550" indent="-285750">
              <a:buClr>
                <a:srgbClr val="C00000"/>
              </a:buClr>
              <a:buFont typeface="Wingdings" pitchFamily="2" charset="2"/>
              <a:buChar char="§"/>
              <a:defRPr sz="1800"/>
            </a:lvl5pPr>
          </a:lstStyle>
          <a:p>
            <a:pPr lvl="0"/>
            <a:r>
              <a:rPr lang="en-US" dirty="0" smtClean="0"/>
              <a:t>Click to edit Master text styles</a:t>
            </a:r>
          </a:p>
          <a:p>
            <a:pPr lvl="1"/>
            <a:r>
              <a:rPr lang="en-US" dirty="0" smtClean="0"/>
              <a:t>Second level</a:t>
            </a:r>
          </a:p>
        </p:txBody>
      </p:sp>
      <p:sp>
        <p:nvSpPr>
          <p:cNvPr id="2" name="Title 1"/>
          <p:cNvSpPr>
            <a:spLocks noGrp="1"/>
          </p:cNvSpPr>
          <p:nvPr>
            <p:ph type="title" hasCustomPrompt="1"/>
          </p:nvPr>
        </p:nvSpPr>
        <p:spPr>
          <a:xfrm>
            <a:off x="251521" y="188640"/>
            <a:ext cx="7255731" cy="360040"/>
          </a:xfrm>
        </p:spPr>
        <p:txBody>
          <a:bodyPr/>
          <a:lstStyle>
            <a:lvl1pPr algn="l">
              <a:defRPr sz="2800" b="1">
                <a:solidFill>
                  <a:schemeClr val="tx1"/>
                </a:solidFill>
              </a:defRPr>
            </a:lvl1pPr>
          </a:lstStyle>
          <a:p>
            <a:r>
              <a:rPr lang="en-US" dirty="0" smtClean="0"/>
              <a:t>Title</a:t>
            </a:r>
            <a:endParaRPr lang="en-GB" dirty="0"/>
          </a:p>
        </p:txBody>
      </p:sp>
      <p:sp>
        <p:nvSpPr>
          <p:cNvPr id="6" name="Text Placeholder 5"/>
          <p:cNvSpPr>
            <a:spLocks noGrp="1"/>
          </p:cNvSpPr>
          <p:nvPr>
            <p:ph type="body" sz="quarter" idx="10" hasCustomPrompt="1"/>
          </p:nvPr>
        </p:nvSpPr>
        <p:spPr>
          <a:xfrm>
            <a:off x="520451" y="548680"/>
            <a:ext cx="6986801" cy="360040"/>
          </a:xfrm>
          <a:noFill/>
          <a:ln w="9525">
            <a:noFill/>
            <a:miter lim="800000"/>
            <a:headEnd/>
            <a:tailEnd/>
          </a:ln>
        </p:spPr>
        <p:txBody>
          <a:bodyPr vert="horz" wrap="square" lIns="91440" tIns="45720" rIns="91440" bIns="45720" numCol="1" anchor="ctr" anchorCtr="0" compatLnSpc="1">
            <a:prstTxWarp prst="textNoShape">
              <a:avLst/>
            </a:prstTxWarp>
          </a:bodyPr>
          <a:lstStyle>
            <a:lvl1pPr marL="0" indent="0">
              <a:buNone/>
              <a:defRPr lang="en-US" sz="2000" dirty="0">
                <a:solidFill>
                  <a:srgbClr val="CE1126"/>
                </a:solidFill>
                <a:latin typeface="+mj-lt"/>
                <a:ea typeface="+mj-ea"/>
                <a:cs typeface="+mj-cs"/>
              </a:defRPr>
            </a:lvl1pPr>
          </a:lstStyle>
          <a:p>
            <a:pPr lvl="0">
              <a:spcBef>
                <a:spcPct val="0"/>
              </a:spcBef>
            </a:pPr>
            <a:r>
              <a:rPr lang="en-US" dirty="0" smtClean="0"/>
              <a:t>Slide Subtitle</a:t>
            </a:r>
            <a:endParaRPr lang="en-US" dirty="0"/>
          </a:p>
        </p:txBody>
      </p:sp>
      <p:sp>
        <p:nvSpPr>
          <p:cNvPr id="9" name="Rectangle 8"/>
          <p:cNvSpPr/>
          <p:nvPr userDrawn="1"/>
        </p:nvSpPr>
        <p:spPr>
          <a:xfrm>
            <a:off x="52911" y="0"/>
            <a:ext cx="90740" cy="6858000"/>
          </a:xfrm>
          <a:prstGeom prst="rect">
            <a:avLst/>
          </a:prstGeom>
          <a:solidFill>
            <a:srgbClr val="E31838"/>
          </a:solidFill>
          <a:ln w="9525" cap="flat" cmpd="sng" algn="ctr">
            <a:noFill/>
            <a:prstDash val="solid"/>
          </a:ln>
          <a:effectLst/>
        </p:spPr>
        <p:txBody>
          <a:bodyPr rtlCol="0" anchor="ctr"/>
          <a:lstStyle/>
          <a:p>
            <a:pPr algn="ctr" defTabSz="914400">
              <a:defRPr/>
            </a:pPr>
            <a:endParaRPr lang="en-US" kern="0" dirty="0">
              <a:solidFill>
                <a:sysClr val="window" lastClr="FFFFFF"/>
              </a:solidFill>
              <a:cs typeface="Arial" charset="0"/>
            </a:endParaRPr>
          </a:p>
        </p:txBody>
      </p:sp>
      <p:sp>
        <p:nvSpPr>
          <p:cNvPr id="12" name="Rectangle 11"/>
          <p:cNvSpPr/>
          <p:nvPr userDrawn="1"/>
        </p:nvSpPr>
        <p:spPr>
          <a:xfrm>
            <a:off x="148" y="0"/>
            <a:ext cx="87663" cy="6858000"/>
          </a:xfrm>
          <a:prstGeom prst="rect">
            <a:avLst/>
          </a:prstGeom>
          <a:solidFill>
            <a:srgbClr val="ADAFAA"/>
          </a:solidFill>
          <a:ln w="9525" cap="flat" cmpd="sng" algn="ctr">
            <a:noFill/>
            <a:prstDash val="solid"/>
          </a:ln>
          <a:effectLst/>
        </p:spPr>
        <p:txBody>
          <a:bodyPr rtlCol="0" anchor="ctr"/>
          <a:lstStyle/>
          <a:p>
            <a:pPr algn="ctr" defTabSz="914400">
              <a:defRPr/>
            </a:pPr>
            <a:endParaRPr lang="en-US" kern="0" dirty="0">
              <a:solidFill>
                <a:sysClr val="window" lastClr="FFFFFF"/>
              </a:solidFill>
              <a:cs typeface="Arial" charset="0"/>
            </a:endParaRPr>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07252" y="284389"/>
            <a:ext cx="1529244" cy="252957"/>
          </a:xfrm>
          <a:prstGeom prst="rect">
            <a:avLst/>
          </a:prstGeom>
        </p:spPr>
      </p:pic>
    </p:spTree>
    <p:extLst>
      <p:ext uri="{BB962C8B-B14F-4D97-AF65-F5344CB8AC3E}">
        <p14:creationId xmlns:p14="http://schemas.microsoft.com/office/powerpoint/2010/main" val="197668878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Graphic Slide- No Logo No Sidebar">
    <p:spTree>
      <p:nvGrpSpPr>
        <p:cNvPr id="1" name=""/>
        <p:cNvGrpSpPr/>
        <p:nvPr/>
      </p:nvGrpSpPr>
      <p:grpSpPr>
        <a:xfrm>
          <a:off x="0" y="0"/>
          <a:ext cx="0" cy="0"/>
          <a:chOff x="0" y="0"/>
          <a:chExt cx="0" cy="0"/>
        </a:xfrm>
      </p:grpSpPr>
      <p:sp>
        <p:nvSpPr>
          <p:cNvPr id="8" name="Text Placeholder 5"/>
          <p:cNvSpPr>
            <a:spLocks noGrp="1"/>
          </p:cNvSpPr>
          <p:nvPr>
            <p:ph type="body" sz="quarter" idx="13" hasCustomPrompt="1"/>
          </p:nvPr>
        </p:nvSpPr>
        <p:spPr>
          <a:xfrm>
            <a:off x="520451" y="548680"/>
            <a:ext cx="6986801" cy="360040"/>
          </a:xfrm>
          <a:noFill/>
          <a:ln w="9525">
            <a:noFill/>
            <a:miter lim="800000"/>
            <a:headEnd/>
            <a:tailEnd/>
          </a:ln>
        </p:spPr>
        <p:txBody>
          <a:bodyPr vert="horz" wrap="square" lIns="91440" tIns="45720" rIns="91440" bIns="45720" numCol="1" anchor="ctr" anchorCtr="0" compatLnSpc="1">
            <a:prstTxWarp prst="textNoShape">
              <a:avLst/>
            </a:prstTxWarp>
          </a:bodyPr>
          <a:lstStyle>
            <a:lvl1pPr marL="0" indent="0">
              <a:buNone/>
              <a:defRPr lang="en-US" sz="2000" dirty="0">
                <a:solidFill>
                  <a:srgbClr val="CE1126"/>
                </a:solidFill>
                <a:latin typeface="+mj-lt"/>
                <a:ea typeface="+mj-ea"/>
                <a:cs typeface="+mj-cs"/>
              </a:defRPr>
            </a:lvl1pPr>
          </a:lstStyle>
          <a:p>
            <a:pPr lvl="0">
              <a:spcBef>
                <a:spcPct val="0"/>
              </a:spcBef>
            </a:pPr>
            <a:r>
              <a:rPr lang="en-US" dirty="0" smtClean="0"/>
              <a:t>Slide Subtitle</a:t>
            </a:r>
            <a:endParaRPr lang="en-US" dirty="0"/>
          </a:p>
        </p:txBody>
      </p:sp>
      <p:sp>
        <p:nvSpPr>
          <p:cNvPr id="15" name="Title 1"/>
          <p:cNvSpPr>
            <a:spLocks noGrp="1"/>
          </p:cNvSpPr>
          <p:nvPr>
            <p:ph type="title" hasCustomPrompt="1"/>
          </p:nvPr>
        </p:nvSpPr>
        <p:spPr>
          <a:xfrm>
            <a:off x="251521" y="188640"/>
            <a:ext cx="7255731" cy="360040"/>
          </a:xfrm>
        </p:spPr>
        <p:txBody>
          <a:bodyPr/>
          <a:lstStyle>
            <a:lvl1pPr algn="l">
              <a:defRPr sz="2800" b="1">
                <a:solidFill>
                  <a:schemeClr val="tx1"/>
                </a:solidFill>
              </a:defRPr>
            </a:lvl1pPr>
          </a:lstStyle>
          <a:p>
            <a:r>
              <a:rPr lang="en-US" dirty="0" smtClean="0"/>
              <a:t>Slide Title</a:t>
            </a:r>
            <a:endParaRPr lang="en-GB" dirty="0"/>
          </a:p>
        </p:txBody>
      </p:sp>
    </p:spTree>
    <p:extLst>
      <p:ext uri="{BB962C8B-B14F-4D97-AF65-F5344CB8AC3E}">
        <p14:creationId xmlns:p14="http://schemas.microsoft.com/office/powerpoint/2010/main" val="73978379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Title Slide">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86600" y="6277047"/>
            <a:ext cx="1803400" cy="298306"/>
          </a:xfrm>
          <a:prstGeom prst="rect">
            <a:avLst/>
          </a:prstGeom>
        </p:spPr>
      </p:pic>
      <p:sp>
        <p:nvSpPr>
          <p:cNvPr id="5" name="Text Placeholder 4"/>
          <p:cNvSpPr>
            <a:spLocks noGrp="1"/>
          </p:cNvSpPr>
          <p:nvPr>
            <p:ph type="body" sz="quarter" idx="10" hasCustomPrompt="1"/>
          </p:nvPr>
        </p:nvSpPr>
        <p:spPr>
          <a:xfrm>
            <a:off x="4572000" y="1219200"/>
            <a:ext cx="4419600" cy="838200"/>
          </a:xfrm>
        </p:spPr>
        <p:txBody>
          <a:bodyPr/>
          <a:lstStyle>
            <a:lvl1pPr marL="0" indent="0" algn="ctr">
              <a:buNone/>
              <a:defRPr sz="2800" b="1">
                <a:solidFill>
                  <a:schemeClr val="tx1"/>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dirty="0" smtClean="0"/>
              <a:t>Title</a:t>
            </a:r>
          </a:p>
        </p:txBody>
      </p:sp>
      <p:sp>
        <p:nvSpPr>
          <p:cNvPr id="12" name="Text Placeholder 11"/>
          <p:cNvSpPr>
            <a:spLocks noGrp="1"/>
          </p:cNvSpPr>
          <p:nvPr>
            <p:ph type="body" sz="quarter" idx="11"/>
          </p:nvPr>
        </p:nvSpPr>
        <p:spPr>
          <a:xfrm>
            <a:off x="4572000" y="2057400"/>
            <a:ext cx="4419600" cy="369332"/>
          </a:xfrm>
        </p:spPr>
        <p:txBody>
          <a:bodyPr>
            <a:spAutoFit/>
          </a:bodyPr>
          <a:lstStyle>
            <a:lvl1pPr marL="0" indent="0" algn="ctr">
              <a:buNone/>
              <a:defRPr lang="en-US" sz="1800" dirty="0" smtClean="0">
                <a:solidFill>
                  <a:srgbClr val="CE1126"/>
                </a:solidFill>
                <a:latin typeface="Arial" charset="0"/>
                <a:cs typeface="Arial" charset="0"/>
              </a:defRPr>
            </a:lvl1pPr>
          </a:lstStyle>
          <a:p>
            <a:pPr lvl="0" algn="r">
              <a:spcBef>
                <a:spcPct val="0"/>
              </a:spcBef>
            </a:pPr>
            <a:r>
              <a:rPr lang="en-US" dirty="0" smtClean="0"/>
              <a:t>Click to edit Master text styles</a:t>
            </a:r>
          </a:p>
        </p:txBody>
      </p:sp>
    </p:spTree>
    <p:extLst>
      <p:ext uri="{BB962C8B-B14F-4D97-AF65-F5344CB8AC3E}">
        <p14:creationId xmlns:p14="http://schemas.microsoft.com/office/powerpoint/2010/main" val="410104811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F9500E-673E-42AE-9D66-B7945EDD18AF}" type="datetimeFigureOut">
              <a:rPr lang="en-US" smtClean="0"/>
              <a:t>3/15/2017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AAB00-7C09-4BD4-8E17-7BD14E0C3982}" type="slidenum">
              <a:rPr lang="en-US" smtClean="0"/>
              <a:t>‹#›</a:t>
            </a:fld>
            <a:endParaRPr lang="en-US"/>
          </a:p>
        </p:txBody>
      </p:sp>
    </p:spTree>
    <p:extLst>
      <p:ext uri="{BB962C8B-B14F-4D97-AF65-F5344CB8AC3E}">
        <p14:creationId xmlns:p14="http://schemas.microsoft.com/office/powerpoint/2010/main" val="1572271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F9500E-673E-42AE-9D66-B7945EDD18AF}" type="datetimeFigureOut">
              <a:rPr lang="en-US" smtClean="0"/>
              <a:t>3/15/2017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AAB00-7C09-4BD4-8E17-7BD14E0C3982}" type="slidenum">
              <a:rPr lang="en-US" smtClean="0"/>
              <a:t>‹#›</a:t>
            </a:fld>
            <a:endParaRPr lang="en-US"/>
          </a:p>
        </p:txBody>
      </p:sp>
    </p:spTree>
    <p:extLst>
      <p:ext uri="{BB962C8B-B14F-4D97-AF65-F5344CB8AC3E}">
        <p14:creationId xmlns:p14="http://schemas.microsoft.com/office/powerpoint/2010/main" val="2553818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2F9500E-673E-42AE-9D66-B7945EDD18AF}" type="datetimeFigureOut">
              <a:rPr lang="en-US" smtClean="0"/>
              <a:t>3/15/2017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BAAB00-7C09-4BD4-8E17-7BD14E0C3982}" type="slidenum">
              <a:rPr lang="en-US" smtClean="0"/>
              <a:t>‹#›</a:t>
            </a:fld>
            <a:endParaRPr lang="en-US"/>
          </a:p>
        </p:txBody>
      </p:sp>
    </p:spTree>
    <p:extLst>
      <p:ext uri="{BB962C8B-B14F-4D97-AF65-F5344CB8AC3E}">
        <p14:creationId xmlns:p14="http://schemas.microsoft.com/office/powerpoint/2010/main" val="30301162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2F9500E-673E-42AE-9D66-B7945EDD18AF}" type="datetimeFigureOut">
              <a:rPr lang="en-US" smtClean="0"/>
              <a:t>3/15/2017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BAAB00-7C09-4BD4-8E17-7BD14E0C3982}" type="slidenum">
              <a:rPr lang="en-US" smtClean="0"/>
              <a:t>‹#›</a:t>
            </a:fld>
            <a:endParaRPr lang="en-US"/>
          </a:p>
        </p:txBody>
      </p:sp>
    </p:spTree>
    <p:extLst>
      <p:ext uri="{BB962C8B-B14F-4D97-AF65-F5344CB8AC3E}">
        <p14:creationId xmlns:p14="http://schemas.microsoft.com/office/powerpoint/2010/main" val="15555999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2F9500E-673E-42AE-9D66-B7945EDD18AF}" type="datetimeFigureOut">
              <a:rPr lang="en-US" smtClean="0"/>
              <a:t>3/15/2017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BAAB00-7C09-4BD4-8E17-7BD14E0C3982}" type="slidenum">
              <a:rPr lang="en-US" smtClean="0"/>
              <a:t>‹#›</a:t>
            </a:fld>
            <a:endParaRPr lang="en-US"/>
          </a:p>
        </p:txBody>
      </p:sp>
    </p:spTree>
    <p:extLst>
      <p:ext uri="{BB962C8B-B14F-4D97-AF65-F5344CB8AC3E}">
        <p14:creationId xmlns:p14="http://schemas.microsoft.com/office/powerpoint/2010/main" val="9446209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F9500E-673E-42AE-9D66-B7945EDD18AF}" type="datetimeFigureOut">
              <a:rPr lang="en-US" smtClean="0"/>
              <a:t>3/15/2017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BAAB00-7C09-4BD4-8E17-7BD14E0C3982}" type="slidenum">
              <a:rPr lang="en-US" smtClean="0"/>
              <a:t>‹#›</a:t>
            </a:fld>
            <a:endParaRPr lang="en-US"/>
          </a:p>
        </p:txBody>
      </p:sp>
    </p:spTree>
    <p:extLst>
      <p:ext uri="{BB962C8B-B14F-4D97-AF65-F5344CB8AC3E}">
        <p14:creationId xmlns:p14="http://schemas.microsoft.com/office/powerpoint/2010/main" val="10470359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F9500E-673E-42AE-9D66-B7945EDD18AF}" type="datetimeFigureOut">
              <a:rPr lang="en-US" smtClean="0"/>
              <a:t>3/15/2017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BAAB00-7C09-4BD4-8E17-7BD14E0C3982}" type="slidenum">
              <a:rPr lang="en-US" smtClean="0"/>
              <a:t>‹#›</a:t>
            </a:fld>
            <a:endParaRPr lang="en-US"/>
          </a:p>
        </p:txBody>
      </p:sp>
    </p:spTree>
    <p:extLst>
      <p:ext uri="{BB962C8B-B14F-4D97-AF65-F5344CB8AC3E}">
        <p14:creationId xmlns:p14="http://schemas.microsoft.com/office/powerpoint/2010/main" val="744872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F9500E-673E-42AE-9D66-B7945EDD18AF}" type="datetimeFigureOut">
              <a:rPr lang="en-US" smtClean="0"/>
              <a:t>3/15/2017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BAAB00-7C09-4BD4-8E17-7BD14E0C3982}" type="slidenum">
              <a:rPr lang="en-US" smtClean="0"/>
              <a:t>‹#›</a:t>
            </a:fld>
            <a:endParaRPr lang="en-US"/>
          </a:p>
        </p:txBody>
      </p:sp>
    </p:spTree>
    <p:extLst>
      <p:ext uri="{BB962C8B-B14F-4D97-AF65-F5344CB8AC3E}">
        <p14:creationId xmlns:p14="http://schemas.microsoft.com/office/powerpoint/2010/main" val="9030021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F9500E-673E-42AE-9D66-B7945EDD18AF}" type="datetimeFigureOut">
              <a:rPr lang="en-US" smtClean="0"/>
              <a:t>3/15/2017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BAAB00-7C09-4BD4-8E17-7BD14E0C3982}" type="slidenum">
              <a:rPr lang="en-US" smtClean="0"/>
              <a:t>‹#›</a:t>
            </a:fld>
            <a:endParaRPr lang="en-US"/>
          </a:p>
        </p:txBody>
      </p:sp>
    </p:spTree>
    <p:extLst>
      <p:ext uri="{BB962C8B-B14F-4D97-AF65-F5344CB8AC3E}">
        <p14:creationId xmlns:p14="http://schemas.microsoft.com/office/powerpoint/2010/main" val="15453331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hyperlink" Target="https://cloud.commvault.com/"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g"/><Relationship Id="rId7" Type="http://schemas.openxmlformats.org/officeDocument/2006/relationships/image" Target="../media/image7.png"/><Relationship Id="rId2" Type="http://schemas.openxmlformats.org/officeDocument/2006/relationships/image" Target="../media/image2.jpg"/><Relationship Id="rId1" Type="http://schemas.openxmlformats.org/officeDocument/2006/relationships/slideLayout" Target="../slideLayouts/slideLayout1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8" Type="http://schemas.openxmlformats.org/officeDocument/2006/relationships/image" Target="../media/image19.jpg"/><Relationship Id="rId13" Type="http://schemas.openxmlformats.org/officeDocument/2006/relationships/hyperlink" Target="http://www.fujitsu.com/" TargetMode="External"/><Relationship Id="rId18" Type="http://schemas.openxmlformats.org/officeDocument/2006/relationships/image" Target="../media/image28.png"/><Relationship Id="rId3" Type="http://schemas.openxmlformats.org/officeDocument/2006/relationships/image" Target="../media/image14.jpeg"/><Relationship Id="rId21" Type="http://schemas.openxmlformats.org/officeDocument/2006/relationships/image" Target="../media/image31.jpeg"/><Relationship Id="rId7" Type="http://schemas.openxmlformats.org/officeDocument/2006/relationships/image" Target="../media/image18.gif"/><Relationship Id="rId12" Type="http://schemas.openxmlformats.org/officeDocument/2006/relationships/image" Target="../media/image23.jpeg"/><Relationship Id="rId17" Type="http://schemas.openxmlformats.org/officeDocument/2006/relationships/image" Target="../media/image27.png"/><Relationship Id="rId2" Type="http://schemas.openxmlformats.org/officeDocument/2006/relationships/notesSlide" Target="../notesSlides/notesSlide28.xml"/><Relationship Id="rId16" Type="http://schemas.openxmlformats.org/officeDocument/2006/relationships/image" Target="../media/image26.png"/><Relationship Id="rId20" Type="http://schemas.openxmlformats.org/officeDocument/2006/relationships/image" Target="../media/image30.jpeg"/><Relationship Id="rId1" Type="http://schemas.openxmlformats.org/officeDocument/2006/relationships/slideLayout" Target="../slideLayouts/slideLayout15.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5" Type="http://schemas.openxmlformats.org/officeDocument/2006/relationships/image" Target="../media/image25.jpeg"/><Relationship Id="rId10" Type="http://schemas.openxmlformats.org/officeDocument/2006/relationships/image" Target="../media/image21.jpeg"/><Relationship Id="rId19" Type="http://schemas.openxmlformats.org/officeDocument/2006/relationships/image" Target="../media/image29.png"/><Relationship Id="rId4" Type="http://schemas.openxmlformats.org/officeDocument/2006/relationships/image" Target="../media/image15.png"/><Relationship Id="rId9" Type="http://schemas.openxmlformats.org/officeDocument/2006/relationships/image" Target="../media/image20.png"/><Relationship Id="rId14" Type="http://schemas.openxmlformats.org/officeDocument/2006/relationships/image" Target="../media/image24.gif"/><Relationship Id="rId22" Type="http://schemas.openxmlformats.org/officeDocument/2006/relationships/image" Target="../media/image32.jpeg"/></Relationships>
</file>

<file path=ppt/slides/_rels/slide34.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jpeg"/><Relationship Id="rId2" Type="http://schemas.openxmlformats.org/officeDocument/2006/relationships/notesSlide" Target="../notesSlides/notesSlide29.xml"/><Relationship Id="rId1" Type="http://schemas.openxmlformats.org/officeDocument/2006/relationships/slideLayout" Target="../slideLayouts/slideLayout15.xml"/><Relationship Id="rId6" Type="http://schemas.openxmlformats.org/officeDocument/2006/relationships/image" Target="../media/image36.jpeg"/><Relationship Id="rId5" Type="http://schemas.openxmlformats.org/officeDocument/2006/relationships/image" Target="../media/image35.png"/><Relationship Id="rId4" Type="http://schemas.openxmlformats.org/officeDocument/2006/relationships/image" Target="../media/image34.png"/></Relationships>
</file>

<file path=ppt/slides/_rels/slide3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0.xml"/><Relationship Id="rId1" Type="http://schemas.openxmlformats.org/officeDocument/2006/relationships/slideLayout" Target="../slideLayouts/slideLayout15.xml"/><Relationship Id="rId6" Type="http://schemas.openxmlformats.org/officeDocument/2006/relationships/image" Target="../media/image36.jpeg"/><Relationship Id="rId5" Type="http://schemas.openxmlformats.org/officeDocument/2006/relationships/image" Target="../media/image40.png"/><Relationship Id="rId4" Type="http://schemas.openxmlformats.org/officeDocument/2006/relationships/image" Target="../media/image39.png"/></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2.xml"/><Relationship Id="rId1" Type="http://schemas.openxmlformats.org/officeDocument/2006/relationships/slideLayout" Target="../slideLayouts/slideLayout15.xml"/><Relationship Id="rId5" Type="http://schemas.openxmlformats.org/officeDocument/2006/relationships/image" Target="../media/image44.png"/><Relationship Id="rId4" Type="http://schemas.openxmlformats.org/officeDocument/2006/relationships/image" Target="../media/image43.jpeg"/></Relationships>
</file>

<file path=ppt/slides/_rels/slide38.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43.jpeg"/><Relationship Id="rId2" Type="http://schemas.openxmlformats.org/officeDocument/2006/relationships/notesSlide" Target="../notesSlides/notesSlide33.xml"/><Relationship Id="rId1" Type="http://schemas.openxmlformats.org/officeDocument/2006/relationships/slideLayout" Target="../slideLayouts/slideLayout15.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3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4.xml"/><Relationship Id="rId1" Type="http://schemas.openxmlformats.org/officeDocument/2006/relationships/slideLayout" Target="../slideLayouts/slideLayout15.xml"/><Relationship Id="rId5" Type="http://schemas.openxmlformats.org/officeDocument/2006/relationships/image" Target="../media/image43.jpeg"/><Relationship Id="rId4" Type="http://schemas.openxmlformats.org/officeDocument/2006/relationships/image" Target="../media/image4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1.jpeg"/><Relationship Id="rId7" Type="http://schemas.openxmlformats.org/officeDocument/2006/relationships/image" Target="../media/image55.png"/><Relationship Id="rId2" Type="http://schemas.openxmlformats.org/officeDocument/2006/relationships/notesSlide" Target="../notesSlides/notesSlide36.xml"/><Relationship Id="rId1" Type="http://schemas.openxmlformats.org/officeDocument/2006/relationships/slideLayout" Target="../slideLayouts/slideLayout15.xml"/><Relationship Id="rId6" Type="http://schemas.openxmlformats.org/officeDocument/2006/relationships/image" Target="../media/image54.png"/><Relationship Id="rId5" Type="http://schemas.openxmlformats.org/officeDocument/2006/relationships/image" Target="../media/image53.jpeg"/><Relationship Id="rId10" Type="http://schemas.microsoft.com/office/2007/relationships/hdphoto" Target="../media/hdphoto1.wdp"/><Relationship Id="rId4" Type="http://schemas.openxmlformats.org/officeDocument/2006/relationships/image" Target="../media/image52.png"/><Relationship Id="rId9" Type="http://schemas.openxmlformats.org/officeDocument/2006/relationships/image" Target="../media/image57.png"/></Relationships>
</file>

<file path=ppt/slides/_rels/slide42.xml.rels><?xml version="1.0" encoding="UTF-8" standalone="yes"?>
<Relationships xmlns="http://schemas.openxmlformats.org/package/2006/relationships"><Relationship Id="rId8" Type="http://schemas.openxmlformats.org/officeDocument/2006/relationships/image" Target="../media/image64.jpg"/><Relationship Id="rId3" Type="http://schemas.openxmlformats.org/officeDocument/2006/relationships/image" Target="../media/image59.jpeg"/><Relationship Id="rId7" Type="http://schemas.openxmlformats.org/officeDocument/2006/relationships/image" Target="../media/image63.png"/><Relationship Id="rId2" Type="http://schemas.openxmlformats.org/officeDocument/2006/relationships/image" Target="../media/image58.png"/><Relationship Id="rId1" Type="http://schemas.openxmlformats.org/officeDocument/2006/relationships/slideLayout" Target="../slideLayouts/slideLayout15.xml"/><Relationship Id="rId6" Type="http://schemas.openxmlformats.org/officeDocument/2006/relationships/image" Target="../media/image62.png"/><Relationship Id="rId5" Type="http://schemas.openxmlformats.org/officeDocument/2006/relationships/image" Target="../media/image61.jpeg"/><Relationship Id="rId10" Type="http://schemas.openxmlformats.org/officeDocument/2006/relationships/image" Target="../media/image66.png"/><Relationship Id="rId4" Type="http://schemas.openxmlformats.org/officeDocument/2006/relationships/image" Target="../media/image60.png"/><Relationship Id="rId9" Type="http://schemas.openxmlformats.org/officeDocument/2006/relationships/image" Target="../media/image65.png"/></Relationships>
</file>

<file path=ppt/slides/_rels/slide43.xml.rels><?xml version="1.0" encoding="UTF-8" standalone="yes"?>
<Relationships xmlns="http://schemas.openxmlformats.org/package/2006/relationships"><Relationship Id="rId8" Type="http://schemas.openxmlformats.org/officeDocument/2006/relationships/image" Target="../media/image71.jpeg"/><Relationship Id="rId13" Type="http://schemas.openxmlformats.org/officeDocument/2006/relationships/image" Target="../media/image65.png"/><Relationship Id="rId3" Type="http://schemas.openxmlformats.org/officeDocument/2006/relationships/image" Target="../media/image51.jpeg"/><Relationship Id="rId7" Type="http://schemas.openxmlformats.org/officeDocument/2006/relationships/image" Target="../media/image70.jpg"/><Relationship Id="rId12" Type="http://schemas.openxmlformats.org/officeDocument/2006/relationships/image" Target="../media/image73.png"/><Relationship Id="rId2" Type="http://schemas.openxmlformats.org/officeDocument/2006/relationships/notesSlide" Target="../notesSlides/notesSlide37.xml"/><Relationship Id="rId1" Type="http://schemas.openxmlformats.org/officeDocument/2006/relationships/slideLayout" Target="../slideLayouts/slideLayout15.xml"/><Relationship Id="rId6" Type="http://schemas.openxmlformats.org/officeDocument/2006/relationships/image" Target="../media/image69.png"/><Relationship Id="rId11" Type="http://schemas.openxmlformats.org/officeDocument/2006/relationships/image" Target="../media/image63.png"/><Relationship Id="rId5" Type="http://schemas.openxmlformats.org/officeDocument/2006/relationships/image" Target="../media/image68.jpg"/><Relationship Id="rId10" Type="http://schemas.openxmlformats.org/officeDocument/2006/relationships/image" Target="../media/image58.png"/><Relationship Id="rId4" Type="http://schemas.openxmlformats.org/officeDocument/2006/relationships/image" Target="../media/image67.jpeg"/><Relationship Id="rId9" Type="http://schemas.openxmlformats.org/officeDocument/2006/relationships/image" Target="../media/image72.png"/><Relationship Id="rId14" Type="http://schemas.openxmlformats.org/officeDocument/2006/relationships/image" Target="../media/image74.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body" sz="quarter" idx="10"/>
          </p:nvPr>
        </p:nvSpPr>
        <p:spPr>
          <a:xfrm>
            <a:off x="304800" y="1137137"/>
            <a:ext cx="8546123" cy="4592453"/>
          </a:xfrm>
        </p:spPr>
        <p:txBody>
          <a:bodyPr/>
          <a:lstStyle/>
          <a:p>
            <a:pPr algn="r"/>
            <a:endParaRPr lang="en-US" sz="3600" dirty="0"/>
          </a:p>
          <a:p>
            <a:r>
              <a:rPr lang="en-US" sz="3600" dirty="0" smtClean="0"/>
              <a:t>Value Assessment</a:t>
            </a:r>
          </a:p>
          <a:p>
            <a:pPr>
              <a:lnSpc>
                <a:spcPct val="90000"/>
              </a:lnSpc>
            </a:pPr>
            <a:endParaRPr lang="en-US" sz="1200" dirty="0" smtClean="0"/>
          </a:p>
          <a:p>
            <a:pPr>
              <a:lnSpc>
                <a:spcPct val="90000"/>
              </a:lnSpc>
            </a:pPr>
            <a:endParaRPr lang="en-US" sz="1200" dirty="0"/>
          </a:p>
          <a:p>
            <a:pPr>
              <a:lnSpc>
                <a:spcPct val="90000"/>
              </a:lnSpc>
            </a:pPr>
            <a:r>
              <a:rPr lang="en-US" sz="1200" dirty="0" smtClean="0"/>
              <a:t>Presented </a:t>
            </a:r>
            <a:r>
              <a:rPr lang="en-US" sz="1200" dirty="0"/>
              <a:t>for </a:t>
            </a:r>
            <a:endParaRPr lang="en-US" sz="1200" dirty="0" smtClean="0"/>
          </a:p>
          <a:p>
            <a:pPr>
              <a:lnSpc>
                <a:spcPct val="90000"/>
              </a:lnSpc>
            </a:pPr>
            <a:r>
              <a:rPr lang="en-US" sz="1600" dirty="0" smtClean="0"/>
              <a:t>${CustomerName}</a:t>
            </a:r>
            <a:endParaRPr lang="en-US" sz="1600" dirty="0"/>
          </a:p>
          <a:p>
            <a:pPr>
              <a:lnSpc>
                <a:spcPct val="90000"/>
              </a:lnSpc>
            </a:pPr>
            <a:endParaRPr lang="en-US" sz="1200" dirty="0"/>
          </a:p>
          <a:p>
            <a:pPr>
              <a:lnSpc>
                <a:spcPct val="90000"/>
              </a:lnSpc>
            </a:pPr>
            <a:r>
              <a:rPr lang="en-US" sz="1200" i="1" dirty="0">
                <a:solidFill>
                  <a:srgbClr val="FF0000"/>
                </a:solidFill>
              </a:rPr>
              <a:t>&lt;insert Customer logo&gt;</a:t>
            </a:r>
          </a:p>
          <a:p>
            <a:r>
              <a:rPr lang="en-US" sz="1200" dirty="0" smtClean="0"/>
              <a:t/>
            </a:r>
            <a:br>
              <a:rPr lang="en-US" sz="1200" dirty="0" smtClean="0"/>
            </a:br>
            <a:endParaRPr lang="en-US" sz="1200" dirty="0" smtClean="0"/>
          </a:p>
          <a:p>
            <a:endParaRPr lang="en-US" sz="1200" dirty="0" smtClean="0"/>
          </a:p>
          <a:p>
            <a:r>
              <a:rPr lang="en-US" sz="2000" dirty="0" smtClean="0"/>
              <a:t>Systems Engineering</a:t>
            </a:r>
            <a:br>
              <a:rPr lang="en-US" sz="2000" dirty="0" smtClean="0"/>
            </a:br>
            <a:r>
              <a:rPr lang="en-US" sz="1600" dirty="0" smtClean="0"/>
              <a:t>${ReportDate}</a:t>
            </a:r>
            <a:endParaRPr lang="en-US" sz="1600" dirty="0"/>
          </a:p>
        </p:txBody>
      </p:sp>
    </p:spTree>
    <p:extLst>
      <p:ext uri="{BB962C8B-B14F-4D97-AF65-F5344CB8AC3E}">
        <p14:creationId xmlns:p14="http://schemas.microsoft.com/office/powerpoint/2010/main" val="3561708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Adoption – Key Findings</a:t>
            </a:r>
          </a:p>
        </p:txBody>
      </p:sp>
      <p:sp>
        <p:nvSpPr>
          <p:cNvPr id="4" name="Text Placeholder 3"/>
          <p:cNvSpPr>
            <a:spLocks noGrp="1"/>
          </p:cNvSpPr>
          <p:nvPr>
            <p:ph type="body" sz="quarter" idx="10"/>
          </p:nvPr>
        </p:nvSpPr>
        <p:spPr/>
        <p:txBody>
          <a:bodyPr>
            <a:normAutofit fontScale="92500" lnSpcReduction="10000"/>
          </a:bodyPr>
          <a:lstStyle/>
          <a:p>
            <a:r>
              <a:rPr lang="en-US" dirty="0" smtClean="0"/>
              <a:t>Network Efficiency</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427596580"/>
              </p:ext>
            </p:extLst>
          </p:nvPr>
        </p:nvGraphicFramePr>
        <p:xfrm>
          <a:off x="326258" y="1509720"/>
          <a:ext cx="8610600" cy="1920240"/>
        </p:xfrm>
        <a:graphic>
          <a:graphicData uri="http://schemas.openxmlformats.org/drawingml/2006/table">
            <a:tbl>
              <a:tblPr firstRow="1" bandRow="1">
                <a:tableStyleId>{46F890A9-2807-4EBB-B81D-B2AA78EC7F39}</a:tableStyleId>
              </a:tblPr>
              <a:tblGrid>
                <a:gridCol w="2870200"/>
                <a:gridCol w="2870200"/>
                <a:gridCol w="2870200"/>
              </a:tblGrid>
              <a:tr h="261207">
                <a:tc>
                  <a:txBody>
                    <a:bodyPr/>
                    <a:lstStyle/>
                    <a:p>
                      <a:pPr algn="ctr"/>
                      <a:r>
                        <a:rPr lang="en-US" dirty="0" smtClean="0"/>
                        <a:t>Observation</a:t>
                      </a:r>
                      <a:endParaRPr lang="en-US" dirty="0"/>
                    </a:p>
                  </a:txBody>
                  <a:tcPr>
                    <a:solidFill>
                      <a:srgbClr val="A50021"/>
                    </a:solidFill>
                  </a:tcPr>
                </a:tc>
                <a:tc>
                  <a:txBody>
                    <a:bodyPr/>
                    <a:lstStyle/>
                    <a:p>
                      <a:pPr algn="ctr"/>
                      <a:r>
                        <a:rPr lang="en-US" dirty="0" smtClean="0"/>
                        <a:t>Recommendation</a:t>
                      </a:r>
                      <a:endParaRPr lang="en-US" dirty="0"/>
                    </a:p>
                  </a:txBody>
                  <a:tcPr>
                    <a:solidFill>
                      <a:srgbClr val="A50021"/>
                    </a:solidFill>
                  </a:tcPr>
                </a:tc>
                <a:tc>
                  <a:txBody>
                    <a:bodyPr/>
                    <a:lstStyle/>
                    <a:p>
                      <a:pPr algn="ctr"/>
                      <a:r>
                        <a:rPr lang="en-US" dirty="0" smtClean="0"/>
                        <a:t>Advantage</a:t>
                      </a:r>
                      <a:endParaRPr lang="en-US" dirty="0"/>
                    </a:p>
                  </a:txBody>
                  <a:tcPr>
                    <a:solidFill>
                      <a:srgbClr val="A50021"/>
                    </a:solidFill>
                  </a:tcPr>
                </a:tc>
              </a:tr>
              <a:tr h="416307">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solidFill>
                            <a:schemeClr val="tx1"/>
                          </a:solidFill>
                        </a:rPr>
                        <a:t>&lt;Insert text from outcome column&gt;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baseline="0" dirty="0" smtClean="0">
                        <a:solidFill>
                          <a:schemeClr val="tx1"/>
                        </a:solidFill>
                      </a:endParaRPr>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solidFill>
                            <a:schemeClr val="tx1"/>
                          </a:solidFill>
                        </a:rPr>
                        <a:t>&lt;Insert text from remarks column. Do not include the “View Details” text.&gt;</a:t>
                      </a:r>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N/A </a:t>
                      </a:r>
                      <a:r>
                        <a:rPr lang="en-US" sz="1200" baseline="0" dirty="0" smtClean="0">
                          <a:solidFill>
                            <a:srgbClr val="FF0000"/>
                          </a:solidFill>
                        </a:rPr>
                        <a:t>&lt;If Status = Good. Else use bullets below&gt;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baseline="0" dirty="0" smtClean="0">
                        <a:solidFill>
                          <a:srgbClr val="FF0000"/>
                        </a:solidFill>
                      </a:endParaRP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Reduces network utilization by an average of 90% based on the clients currently utilizing this feature</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Improve backup performance, especially over sub 1GB networks. </a:t>
                      </a:r>
                    </a:p>
                  </a:txBody>
                  <a:tcPr/>
                </a:tc>
              </a:tr>
            </a:tbl>
          </a:graphicData>
        </a:graphic>
      </p:graphicFrame>
    </p:spTree>
    <p:extLst>
      <p:ext uri="{BB962C8B-B14F-4D97-AF65-F5344CB8AC3E}">
        <p14:creationId xmlns:p14="http://schemas.microsoft.com/office/powerpoint/2010/main" val="19630590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a:spLocks noGrp="1"/>
          </p:cNvSpPr>
          <p:nvPr>
            <p:ph type="title"/>
          </p:nvPr>
        </p:nvSpPr>
        <p:spPr>
          <a:xfrm>
            <a:off x="251521" y="188640"/>
            <a:ext cx="7255731" cy="360040"/>
          </a:xfrm>
        </p:spPr>
        <p:txBody>
          <a:bodyPr>
            <a:normAutofit fontScale="90000"/>
          </a:bodyPr>
          <a:lstStyle/>
          <a:p>
            <a:r>
              <a:rPr lang="en-US" dirty="0"/>
              <a:t>Adoption – Key Findings</a:t>
            </a:r>
          </a:p>
        </p:txBody>
      </p:sp>
      <p:sp>
        <p:nvSpPr>
          <p:cNvPr id="6" name="Text Placeholder 3"/>
          <p:cNvSpPr>
            <a:spLocks noGrp="1"/>
          </p:cNvSpPr>
          <p:nvPr>
            <p:ph type="body" sz="quarter" idx="10"/>
          </p:nvPr>
        </p:nvSpPr>
        <p:spPr>
          <a:xfrm>
            <a:off x="520451" y="548680"/>
            <a:ext cx="6986801" cy="360040"/>
          </a:xfrm>
        </p:spPr>
        <p:txBody>
          <a:bodyPr>
            <a:normAutofit fontScale="92500" lnSpcReduction="10000"/>
          </a:bodyPr>
          <a:lstStyle/>
          <a:p>
            <a:r>
              <a:rPr lang="en-US" dirty="0" smtClean="0"/>
              <a:t>Filesystem Backup Efficiency</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4211368927"/>
              </p:ext>
            </p:extLst>
          </p:nvPr>
        </p:nvGraphicFramePr>
        <p:xfrm>
          <a:off x="326258" y="1509720"/>
          <a:ext cx="8610600" cy="1920240"/>
        </p:xfrm>
        <a:graphic>
          <a:graphicData uri="http://schemas.openxmlformats.org/drawingml/2006/table">
            <a:tbl>
              <a:tblPr firstRow="1" bandRow="1">
                <a:tableStyleId>{46F890A9-2807-4EBB-B81D-B2AA78EC7F39}</a:tableStyleId>
              </a:tblPr>
              <a:tblGrid>
                <a:gridCol w="2870200"/>
                <a:gridCol w="2870200"/>
                <a:gridCol w="2870200"/>
              </a:tblGrid>
              <a:tr h="342225">
                <a:tc>
                  <a:txBody>
                    <a:bodyPr/>
                    <a:lstStyle/>
                    <a:p>
                      <a:pPr algn="ctr"/>
                      <a:r>
                        <a:rPr lang="en-US" dirty="0" smtClean="0"/>
                        <a:t>Observation</a:t>
                      </a:r>
                      <a:endParaRPr lang="en-US" dirty="0"/>
                    </a:p>
                  </a:txBody>
                  <a:tcPr>
                    <a:solidFill>
                      <a:srgbClr val="A50021"/>
                    </a:solidFill>
                  </a:tcPr>
                </a:tc>
                <a:tc>
                  <a:txBody>
                    <a:bodyPr/>
                    <a:lstStyle/>
                    <a:p>
                      <a:pPr algn="ctr"/>
                      <a:r>
                        <a:rPr lang="en-US" dirty="0" smtClean="0"/>
                        <a:t>Recommendation</a:t>
                      </a:r>
                      <a:endParaRPr lang="en-US" dirty="0"/>
                    </a:p>
                  </a:txBody>
                  <a:tcPr>
                    <a:solidFill>
                      <a:srgbClr val="A50021"/>
                    </a:solidFill>
                  </a:tcPr>
                </a:tc>
                <a:tc>
                  <a:txBody>
                    <a:bodyPr/>
                    <a:lstStyle/>
                    <a:p>
                      <a:pPr algn="ctr"/>
                      <a:r>
                        <a:rPr lang="en-US" dirty="0" smtClean="0"/>
                        <a:t>Benefit</a:t>
                      </a:r>
                      <a:endParaRPr lang="en-US" dirty="0"/>
                    </a:p>
                  </a:txBody>
                  <a:tcPr>
                    <a:solidFill>
                      <a:srgbClr val="A50021"/>
                    </a:solidFill>
                  </a:tcPr>
                </a:tc>
              </a:tr>
              <a:tr h="196388">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solidFill>
                            <a:schemeClr val="tx1"/>
                          </a:solidFill>
                        </a:rPr>
                        <a:t>&lt;Insert text from outcome column&gt;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baseline="0" dirty="0" smtClean="0">
                        <a:solidFill>
                          <a:schemeClr val="tx1"/>
                        </a:solidFill>
                      </a:endParaRPr>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solidFill>
                            <a:schemeClr val="tx1"/>
                          </a:solidFill>
                        </a:rPr>
                        <a:t>&lt;Insert text from remarks column. Do not include the “View Details” text.&gt;</a:t>
                      </a:r>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N/A </a:t>
                      </a:r>
                      <a:r>
                        <a:rPr lang="en-US" sz="1200" baseline="0" dirty="0" smtClean="0">
                          <a:solidFill>
                            <a:srgbClr val="FF0000"/>
                          </a:solidFill>
                        </a:rPr>
                        <a:t>&lt;If Status = Good. Else use bullets below&gt;</a:t>
                      </a:r>
                      <a:endParaRPr lang="en-US" sz="1200" baseline="0" dirty="0" smtClean="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baseline="0" dirty="0" smtClean="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Reduces the backup window and client CPU impact by only performing incremental protection</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Modernize the infrastructure eliminating traditional full backups</a:t>
                      </a:r>
                    </a:p>
                  </a:txBody>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9066309"/>
              </p:ext>
            </p:extLst>
          </p:nvPr>
        </p:nvGraphicFramePr>
        <p:xfrm>
          <a:off x="326256" y="3921760"/>
          <a:ext cx="8562241" cy="457200"/>
        </p:xfrm>
        <a:graphic>
          <a:graphicData uri="http://schemas.openxmlformats.org/drawingml/2006/table">
            <a:tbl>
              <a:tblPr firstRow="1" bandRow="1">
                <a:tableStyleId>{00A15C55-8517-42AA-B614-E9B94910E393}</a:tableStyleId>
              </a:tblPr>
              <a:tblGrid>
                <a:gridCol w="1861356"/>
                <a:gridCol w="1340177"/>
                <a:gridCol w="1340177"/>
                <a:gridCol w="1340177"/>
                <a:gridCol w="1340177"/>
                <a:gridCol w="1340177"/>
              </a:tblGrid>
              <a:tr h="370840">
                <a:tc>
                  <a:txBody>
                    <a:bodyPr/>
                    <a:lstStyle/>
                    <a:p>
                      <a:pPr algn="ctr"/>
                      <a:r>
                        <a:rPr lang="en-US" sz="1200" dirty="0" smtClean="0"/>
                        <a:t>Client</a:t>
                      </a:r>
                      <a:endParaRPr lang="en-US" sz="1200" dirty="0"/>
                    </a:p>
                  </a:txBody>
                  <a:tcPr anchor="ctr">
                    <a:solidFill>
                      <a:srgbClr val="808080"/>
                    </a:solidFill>
                  </a:tcPr>
                </a:tc>
                <a:tc>
                  <a:txBody>
                    <a:bodyPr/>
                    <a:lstStyle/>
                    <a:p>
                      <a:pPr algn="ctr"/>
                      <a:r>
                        <a:rPr lang="en-US" sz="1200" dirty="0" smtClean="0"/>
                        <a:t>Duration (hh:mm)</a:t>
                      </a:r>
                      <a:endParaRPr lang="en-US" sz="1200" dirty="0"/>
                    </a:p>
                  </a:txBody>
                  <a:tcPr anchor="ctr">
                    <a:solidFill>
                      <a:srgbClr val="808080"/>
                    </a:solidFill>
                  </a:tcPr>
                </a:tc>
                <a:tc>
                  <a:txBody>
                    <a:bodyPr/>
                    <a:lstStyle/>
                    <a:p>
                      <a:pPr algn="ctr"/>
                      <a:r>
                        <a:rPr lang="en-US" sz="1200" dirty="0" smtClean="0"/>
                        <a:t>Transfer Time (hh:mm)</a:t>
                      </a:r>
                      <a:endParaRPr lang="en-US" sz="1200" dirty="0"/>
                    </a:p>
                  </a:txBody>
                  <a:tcPr anchor="ctr">
                    <a:solidFill>
                      <a:srgbClr val="808080"/>
                    </a:solidFill>
                  </a:tcPr>
                </a:tc>
                <a:tc>
                  <a:txBody>
                    <a:bodyPr/>
                    <a:lstStyle/>
                    <a:p>
                      <a:pPr algn="ctr"/>
                      <a:r>
                        <a:rPr lang="en-US" sz="1200" dirty="0" smtClean="0"/>
                        <a:t>Application Size</a:t>
                      </a:r>
                      <a:endParaRPr lang="en-US" sz="1200" dirty="0"/>
                    </a:p>
                  </a:txBody>
                  <a:tcPr anchor="ctr">
                    <a:solidFill>
                      <a:srgbClr val="808080"/>
                    </a:solidFill>
                  </a:tcPr>
                </a:tc>
                <a:tc>
                  <a:txBody>
                    <a:bodyPr/>
                    <a:lstStyle/>
                    <a:p>
                      <a:pPr algn="ctr"/>
                      <a:r>
                        <a:rPr lang="en-US" sz="1200" dirty="0" smtClean="0"/>
                        <a:t>Deduplication Enabled</a:t>
                      </a:r>
                      <a:endParaRPr lang="en-US" sz="1200" dirty="0"/>
                    </a:p>
                  </a:txBody>
                  <a:tcPr anchor="ctr">
                    <a:solidFill>
                      <a:srgbClr val="808080"/>
                    </a:solidFill>
                  </a:tcPr>
                </a:tc>
                <a:tc>
                  <a:txBody>
                    <a:bodyPr/>
                    <a:lstStyle/>
                    <a:p>
                      <a:pPr algn="ctr"/>
                      <a:r>
                        <a:rPr lang="en-US" sz="1200" dirty="0" smtClean="0"/>
                        <a:t>DASH Full Enabled</a:t>
                      </a:r>
                      <a:endParaRPr lang="en-US" sz="1200" dirty="0"/>
                    </a:p>
                  </a:txBody>
                  <a:tcPr anchor="ctr">
                    <a:solidFill>
                      <a:srgbClr val="808080"/>
                    </a:solidFill>
                  </a:tcPr>
                </a:tc>
              </a:tr>
            </a:tbl>
          </a:graphicData>
        </a:graphic>
      </p:graphicFrame>
    </p:spTree>
    <p:extLst>
      <p:ext uri="{BB962C8B-B14F-4D97-AF65-F5344CB8AC3E}">
        <p14:creationId xmlns:p14="http://schemas.microsoft.com/office/powerpoint/2010/main" val="28144280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a:spLocks noGrp="1"/>
          </p:cNvSpPr>
          <p:nvPr>
            <p:ph type="title"/>
          </p:nvPr>
        </p:nvSpPr>
        <p:spPr>
          <a:xfrm>
            <a:off x="251521" y="188640"/>
            <a:ext cx="7255731" cy="360040"/>
          </a:xfrm>
        </p:spPr>
        <p:txBody>
          <a:bodyPr>
            <a:normAutofit fontScale="90000"/>
          </a:bodyPr>
          <a:lstStyle/>
          <a:p>
            <a:r>
              <a:rPr lang="en-US" dirty="0"/>
              <a:t>Adoption </a:t>
            </a:r>
            <a:r>
              <a:rPr lang="en-US" dirty="0" smtClean="0"/>
              <a:t>– </a:t>
            </a:r>
            <a:r>
              <a:rPr lang="en-US" dirty="0"/>
              <a:t>Key Findings</a:t>
            </a:r>
          </a:p>
        </p:txBody>
      </p:sp>
      <p:sp>
        <p:nvSpPr>
          <p:cNvPr id="6" name="Text Placeholder 3"/>
          <p:cNvSpPr>
            <a:spLocks noGrp="1"/>
          </p:cNvSpPr>
          <p:nvPr>
            <p:ph type="body" sz="quarter" idx="10"/>
          </p:nvPr>
        </p:nvSpPr>
        <p:spPr>
          <a:xfrm>
            <a:off x="520451" y="548680"/>
            <a:ext cx="6986801" cy="360040"/>
          </a:xfrm>
        </p:spPr>
        <p:txBody>
          <a:bodyPr>
            <a:normAutofit fontScale="92500" lnSpcReduction="10000"/>
          </a:bodyPr>
          <a:lstStyle/>
          <a:p>
            <a:r>
              <a:rPr lang="en-US" dirty="0" smtClean="0"/>
              <a:t>File Data Placement</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768098907"/>
              </p:ext>
            </p:extLst>
          </p:nvPr>
        </p:nvGraphicFramePr>
        <p:xfrm>
          <a:off x="326258" y="1509723"/>
          <a:ext cx="8610600" cy="1737360"/>
        </p:xfrm>
        <a:graphic>
          <a:graphicData uri="http://schemas.openxmlformats.org/drawingml/2006/table">
            <a:tbl>
              <a:tblPr firstRow="1" bandRow="1">
                <a:tableStyleId>{46F890A9-2807-4EBB-B81D-B2AA78EC7F39}</a:tableStyleId>
              </a:tblPr>
              <a:tblGrid>
                <a:gridCol w="2870200"/>
                <a:gridCol w="2870200"/>
                <a:gridCol w="2870200"/>
              </a:tblGrid>
              <a:tr h="310413">
                <a:tc>
                  <a:txBody>
                    <a:bodyPr/>
                    <a:lstStyle/>
                    <a:p>
                      <a:pPr algn="ctr"/>
                      <a:r>
                        <a:rPr lang="en-US" dirty="0" smtClean="0"/>
                        <a:t>Observation</a:t>
                      </a:r>
                      <a:endParaRPr lang="en-US" dirty="0"/>
                    </a:p>
                  </a:txBody>
                  <a:tcPr>
                    <a:solidFill>
                      <a:srgbClr val="A50021"/>
                    </a:solidFill>
                  </a:tcPr>
                </a:tc>
                <a:tc>
                  <a:txBody>
                    <a:bodyPr/>
                    <a:lstStyle/>
                    <a:p>
                      <a:pPr algn="ctr"/>
                      <a:r>
                        <a:rPr lang="en-US" dirty="0" smtClean="0"/>
                        <a:t>Recommendation</a:t>
                      </a:r>
                      <a:endParaRPr lang="en-US" dirty="0"/>
                    </a:p>
                  </a:txBody>
                  <a:tcPr>
                    <a:solidFill>
                      <a:srgbClr val="A50021"/>
                    </a:solidFill>
                  </a:tcPr>
                </a:tc>
                <a:tc>
                  <a:txBody>
                    <a:bodyPr/>
                    <a:lstStyle/>
                    <a:p>
                      <a:pPr algn="ctr"/>
                      <a:r>
                        <a:rPr lang="en-US" dirty="0" smtClean="0"/>
                        <a:t>Benefit</a:t>
                      </a:r>
                      <a:endParaRPr lang="en-US" dirty="0"/>
                    </a:p>
                  </a:txBody>
                  <a:tcPr>
                    <a:solidFill>
                      <a:srgbClr val="A50021"/>
                    </a:solidFill>
                  </a:tcPr>
                </a:tc>
              </a:tr>
              <a:tr h="0">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solidFill>
                            <a:schemeClr val="tx1"/>
                          </a:solidFill>
                        </a:rPr>
                        <a:t>&lt;Insert text from outcome column&gt;</a:t>
                      </a:r>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solidFill>
                            <a:schemeClr val="tx1"/>
                          </a:solidFill>
                        </a:rPr>
                        <a:t>&lt;Insert text from remarks column. Do not include the “View Details” text.&gt;</a:t>
                      </a:r>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N/A </a:t>
                      </a:r>
                      <a:r>
                        <a:rPr lang="en-US" sz="1200" baseline="0" dirty="0" smtClean="0">
                          <a:solidFill>
                            <a:srgbClr val="FF0000"/>
                          </a:solidFill>
                        </a:rPr>
                        <a:t>&lt;If Status = Good. Else use bullets below&gt;</a:t>
                      </a:r>
                      <a:endParaRPr lang="en-US" sz="1200" baseline="0" dirty="0" smtClean="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baseline="0" dirty="0" smtClean="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Reclaims expensive primary disk storage</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Improves backup efficiency</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Adds primary storage reporting (SRM) and file analytics for unstructured data</a:t>
                      </a:r>
                    </a:p>
                  </a:txBody>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783964341"/>
              </p:ext>
            </p:extLst>
          </p:nvPr>
        </p:nvGraphicFramePr>
        <p:xfrm>
          <a:off x="1002632" y="3854026"/>
          <a:ext cx="7223760" cy="457200"/>
        </p:xfrm>
        <a:graphic>
          <a:graphicData uri="http://schemas.openxmlformats.org/drawingml/2006/table">
            <a:tbl>
              <a:tblPr firstRow="1" bandRow="1">
                <a:tableStyleId>{00A15C55-8517-42AA-B614-E9B94910E393}</a:tableStyleId>
              </a:tblPr>
              <a:tblGrid>
                <a:gridCol w="2286000"/>
                <a:gridCol w="1645920"/>
                <a:gridCol w="1645920"/>
                <a:gridCol w="1645920"/>
              </a:tblGrid>
              <a:tr h="370840">
                <a:tc>
                  <a:txBody>
                    <a:bodyPr/>
                    <a:lstStyle/>
                    <a:p>
                      <a:pPr algn="ctr"/>
                      <a:r>
                        <a:rPr lang="en-US" sz="1200" dirty="0" smtClean="0"/>
                        <a:t>Client</a:t>
                      </a:r>
                      <a:endParaRPr lang="en-US" sz="1200" dirty="0"/>
                    </a:p>
                  </a:txBody>
                  <a:tcPr anchor="ctr">
                    <a:solidFill>
                      <a:srgbClr val="808080"/>
                    </a:solidFill>
                  </a:tcPr>
                </a:tc>
                <a:tc>
                  <a:txBody>
                    <a:bodyPr/>
                    <a:lstStyle/>
                    <a:p>
                      <a:pPr algn="ctr"/>
                      <a:r>
                        <a:rPr lang="en-US" sz="1200" dirty="0" smtClean="0"/>
                        <a:t>Agent Type</a:t>
                      </a:r>
                      <a:endParaRPr lang="en-US" sz="1200" dirty="0"/>
                    </a:p>
                  </a:txBody>
                  <a:tcPr anchor="ctr">
                    <a:solidFill>
                      <a:srgbClr val="808080"/>
                    </a:solidFill>
                  </a:tcPr>
                </a:tc>
                <a:tc>
                  <a:txBody>
                    <a:bodyPr/>
                    <a:lstStyle/>
                    <a:p>
                      <a:pPr algn="ctr"/>
                      <a:r>
                        <a:rPr lang="en-US" sz="1200" dirty="0" smtClean="0"/>
                        <a:t>Application Size</a:t>
                      </a:r>
                      <a:endParaRPr lang="en-US" sz="1200" dirty="0"/>
                    </a:p>
                  </a:txBody>
                  <a:tcPr anchor="ctr">
                    <a:solidFill>
                      <a:srgbClr val="808080"/>
                    </a:solidFill>
                  </a:tcPr>
                </a:tc>
                <a:tc>
                  <a:txBody>
                    <a:bodyPr/>
                    <a:lstStyle/>
                    <a:p>
                      <a:pPr algn="ctr"/>
                      <a:r>
                        <a:rPr lang="en-US" sz="1200" dirty="0" smtClean="0"/>
                        <a:t>OnePass / Archive Configured</a:t>
                      </a:r>
                      <a:endParaRPr lang="en-US" sz="1200" dirty="0"/>
                    </a:p>
                  </a:txBody>
                  <a:tcPr anchor="ctr">
                    <a:solidFill>
                      <a:srgbClr val="808080"/>
                    </a:solidFill>
                  </a:tcPr>
                </a:tc>
              </a:tr>
            </a:tbl>
          </a:graphicData>
        </a:graphic>
      </p:graphicFrame>
    </p:spTree>
    <p:extLst>
      <p:ext uri="{BB962C8B-B14F-4D97-AF65-F5344CB8AC3E}">
        <p14:creationId xmlns:p14="http://schemas.microsoft.com/office/powerpoint/2010/main" val="29227867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251521" y="188640"/>
            <a:ext cx="7255731" cy="360040"/>
          </a:xfrm>
        </p:spPr>
        <p:txBody>
          <a:bodyPr>
            <a:normAutofit fontScale="90000"/>
          </a:bodyPr>
          <a:lstStyle/>
          <a:p>
            <a:r>
              <a:rPr lang="en-US" dirty="0"/>
              <a:t>Adoption – Key Findings</a:t>
            </a:r>
          </a:p>
        </p:txBody>
      </p:sp>
      <p:sp>
        <p:nvSpPr>
          <p:cNvPr id="9" name="Text Placeholder 3"/>
          <p:cNvSpPr>
            <a:spLocks noGrp="1"/>
          </p:cNvSpPr>
          <p:nvPr>
            <p:ph type="body" sz="quarter" idx="10"/>
          </p:nvPr>
        </p:nvSpPr>
        <p:spPr>
          <a:xfrm>
            <a:off x="520451" y="548680"/>
            <a:ext cx="6986801" cy="360040"/>
          </a:xfrm>
        </p:spPr>
        <p:txBody>
          <a:bodyPr>
            <a:normAutofit fontScale="92500" lnSpcReduction="10000"/>
          </a:bodyPr>
          <a:lstStyle/>
          <a:p>
            <a:r>
              <a:rPr lang="en-US" dirty="0" smtClean="0"/>
              <a:t>Rapid Recovery Capability</a:t>
            </a:r>
            <a:endParaRPr lang="en-US" dirty="0"/>
          </a:p>
        </p:txBody>
      </p:sp>
      <p:graphicFrame>
        <p:nvGraphicFramePr>
          <p:cNvPr id="10" name="Table 9"/>
          <p:cNvGraphicFramePr>
            <a:graphicFrameLocks noGrp="1"/>
          </p:cNvGraphicFramePr>
          <p:nvPr>
            <p:extLst>
              <p:ext uri="{D42A27DB-BD31-4B8C-83A1-F6EECF244321}">
                <p14:modId xmlns:p14="http://schemas.microsoft.com/office/powerpoint/2010/main" val="115727839"/>
              </p:ext>
            </p:extLst>
          </p:nvPr>
        </p:nvGraphicFramePr>
        <p:xfrm>
          <a:off x="326258" y="1509720"/>
          <a:ext cx="8610600" cy="1371600"/>
        </p:xfrm>
        <a:graphic>
          <a:graphicData uri="http://schemas.openxmlformats.org/drawingml/2006/table">
            <a:tbl>
              <a:tblPr firstRow="1" bandRow="1">
                <a:tableStyleId>{46F890A9-2807-4EBB-B81D-B2AA78EC7F39}</a:tableStyleId>
              </a:tblPr>
              <a:tblGrid>
                <a:gridCol w="2870200"/>
                <a:gridCol w="2870200"/>
                <a:gridCol w="2870200"/>
              </a:tblGrid>
              <a:tr h="249632">
                <a:tc>
                  <a:txBody>
                    <a:bodyPr/>
                    <a:lstStyle/>
                    <a:p>
                      <a:pPr algn="ctr"/>
                      <a:r>
                        <a:rPr lang="en-US" dirty="0" smtClean="0"/>
                        <a:t>Observation</a:t>
                      </a:r>
                      <a:endParaRPr lang="en-US" dirty="0"/>
                    </a:p>
                  </a:txBody>
                  <a:tcPr>
                    <a:solidFill>
                      <a:srgbClr val="A50021"/>
                    </a:solidFill>
                  </a:tcPr>
                </a:tc>
                <a:tc>
                  <a:txBody>
                    <a:bodyPr/>
                    <a:lstStyle/>
                    <a:p>
                      <a:pPr algn="ctr"/>
                      <a:r>
                        <a:rPr lang="en-US" dirty="0" smtClean="0"/>
                        <a:t>Recommendation</a:t>
                      </a:r>
                      <a:endParaRPr lang="en-US" dirty="0"/>
                    </a:p>
                  </a:txBody>
                  <a:tcPr>
                    <a:solidFill>
                      <a:srgbClr val="A50021"/>
                    </a:solidFill>
                  </a:tcPr>
                </a:tc>
                <a:tc>
                  <a:txBody>
                    <a:bodyPr/>
                    <a:lstStyle/>
                    <a:p>
                      <a:pPr algn="ctr"/>
                      <a:r>
                        <a:rPr lang="en-US" dirty="0" smtClean="0"/>
                        <a:t>Benefit</a:t>
                      </a:r>
                      <a:endParaRPr lang="en-US" dirty="0"/>
                    </a:p>
                  </a:txBody>
                  <a:tcPr>
                    <a:solidFill>
                      <a:srgbClr val="A50021"/>
                    </a:solidFill>
                  </a:tcPr>
                </a:tc>
              </a:tr>
              <a:tr h="358434">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solidFill>
                            <a:schemeClr val="tx1"/>
                          </a:solidFill>
                        </a:rPr>
                        <a:t>&lt;Insert text from outcome column&gt;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baseline="0" dirty="0" smtClean="0">
                        <a:solidFill>
                          <a:schemeClr val="tx1"/>
                        </a:solidFill>
                      </a:endParaRPr>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solidFill>
                            <a:schemeClr val="tx1"/>
                          </a:solidFill>
                        </a:rPr>
                        <a:t>&lt;Insert text from remarks column. Do not include the “View Details” text.&gt;</a:t>
                      </a:r>
                    </a:p>
                    <a:p>
                      <a:pPr marL="171450" indent="-171450" algn="l">
                        <a:buFont typeface="Arial" pitchFamily="34" charset="0"/>
                        <a:buChar char="•"/>
                      </a:pPr>
                      <a:endParaRPr lang="en-US" sz="1200" baseline="0" dirty="0" smtClean="0">
                        <a:solidFill>
                          <a:schemeClr val="tx1"/>
                        </a:solidFill>
                      </a:endParaRPr>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N/A </a:t>
                      </a:r>
                      <a:r>
                        <a:rPr lang="en-US" sz="1200" baseline="0" dirty="0" smtClean="0">
                          <a:solidFill>
                            <a:srgbClr val="FF0000"/>
                          </a:solidFill>
                        </a:rPr>
                        <a:t>&lt;If Status = Good. Else use bullets below&gt;</a:t>
                      </a:r>
                      <a:endParaRPr lang="en-US" sz="1200" baseline="0" dirty="0" smtClean="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baseline="0" dirty="0" smtClean="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Reduces recovery time to below 1 hour for missions critical applications</a:t>
                      </a:r>
                    </a:p>
                  </a:txBody>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354678481"/>
              </p:ext>
            </p:extLst>
          </p:nvPr>
        </p:nvGraphicFramePr>
        <p:xfrm>
          <a:off x="326259" y="3505200"/>
          <a:ext cx="8610598" cy="640080"/>
        </p:xfrm>
        <a:graphic>
          <a:graphicData uri="http://schemas.openxmlformats.org/drawingml/2006/table">
            <a:tbl>
              <a:tblPr firstRow="1" bandRow="1">
                <a:tableStyleId>{00A15C55-8517-42AA-B614-E9B94910E393}</a:tableStyleId>
              </a:tblPr>
              <a:tblGrid>
                <a:gridCol w="2219226"/>
                <a:gridCol w="1597843"/>
                <a:gridCol w="1597843"/>
                <a:gridCol w="1597843"/>
                <a:gridCol w="1597843"/>
              </a:tblGrid>
              <a:tr h="370840">
                <a:tc>
                  <a:txBody>
                    <a:bodyPr/>
                    <a:lstStyle/>
                    <a:p>
                      <a:pPr algn="ctr"/>
                      <a:r>
                        <a:rPr lang="en-US" sz="1200" dirty="0" smtClean="0"/>
                        <a:t>Client</a:t>
                      </a:r>
                      <a:endParaRPr lang="en-US" sz="1200" dirty="0"/>
                    </a:p>
                  </a:txBody>
                  <a:tcPr anchor="ctr">
                    <a:solidFill>
                      <a:srgbClr val="808080"/>
                    </a:solidFill>
                  </a:tcPr>
                </a:tc>
                <a:tc>
                  <a:txBody>
                    <a:bodyPr/>
                    <a:lstStyle/>
                    <a:p>
                      <a:pPr algn="ctr"/>
                      <a:r>
                        <a:rPr lang="en-US" sz="1200" dirty="0" smtClean="0"/>
                        <a:t>Agent Type</a:t>
                      </a:r>
                      <a:endParaRPr lang="en-US" sz="1200" dirty="0"/>
                    </a:p>
                  </a:txBody>
                  <a:tcPr anchor="ctr">
                    <a:solidFill>
                      <a:srgbClr val="808080"/>
                    </a:solidFill>
                  </a:tcPr>
                </a:tc>
                <a:tc>
                  <a:txBody>
                    <a:bodyPr/>
                    <a:lstStyle/>
                    <a:p>
                      <a:pPr algn="ctr"/>
                      <a:r>
                        <a:rPr lang="en-US" sz="1200" dirty="0" smtClean="0"/>
                        <a:t>Application Size</a:t>
                      </a:r>
                      <a:endParaRPr lang="en-US" sz="1200" dirty="0"/>
                    </a:p>
                  </a:txBody>
                  <a:tcPr anchor="ctr">
                    <a:solidFill>
                      <a:srgbClr val="808080"/>
                    </a:solidFill>
                  </a:tcPr>
                </a:tc>
                <a:tc>
                  <a:txBody>
                    <a:bodyPr/>
                    <a:lstStyle/>
                    <a:p>
                      <a:pPr algn="ctr"/>
                      <a:r>
                        <a:rPr lang="en-US" sz="1200" dirty="0" smtClean="0"/>
                        <a:t>Last Restore Throughput (GB/HR)</a:t>
                      </a:r>
                      <a:endParaRPr lang="en-US" sz="1200" dirty="0"/>
                    </a:p>
                  </a:txBody>
                  <a:tcPr anchor="ctr">
                    <a:solidFill>
                      <a:srgbClr val="808080"/>
                    </a:solidFill>
                  </a:tcPr>
                </a:tc>
                <a:tc>
                  <a:txBody>
                    <a:bodyPr/>
                    <a:lstStyle/>
                    <a:p>
                      <a:pPr algn="ctr"/>
                      <a:r>
                        <a:rPr lang="en-US" sz="1200" dirty="0" smtClean="0"/>
                        <a:t>Estimated Full Recovery Time (hh:mm)</a:t>
                      </a:r>
                      <a:endParaRPr lang="en-US" sz="1200" dirty="0"/>
                    </a:p>
                  </a:txBody>
                  <a:tcPr anchor="ctr">
                    <a:solidFill>
                      <a:srgbClr val="808080"/>
                    </a:solidFill>
                  </a:tcPr>
                </a:tc>
              </a:tr>
            </a:tbl>
          </a:graphicData>
        </a:graphic>
      </p:graphicFrame>
      <p:sp>
        <p:nvSpPr>
          <p:cNvPr id="12" name="TextBox 11"/>
          <p:cNvSpPr txBox="1"/>
          <p:nvPr/>
        </p:nvSpPr>
        <p:spPr>
          <a:xfrm>
            <a:off x="326258" y="6523460"/>
            <a:ext cx="8610600" cy="246221"/>
          </a:xfrm>
          <a:prstGeom prst="rect">
            <a:avLst/>
          </a:prstGeom>
          <a:noFill/>
        </p:spPr>
        <p:txBody>
          <a:bodyPr wrap="square" rtlCol="0">
            <a:spAutoFit/>
          </a:bodyPr>
          <a:lstStyle/>
          <a:p>
            <a:pPr algn="ctr"/>
            <a:r>
              <a:rPr lang="en-US" sz="1000" dirty="0" smtClean="0">
                <a:solidFill>
                  <a:schemeClr val="bg1">
                    <a:lumMod val="50000"/>
                  </a:schemeClr>
                </a:solidFill>
              </a:rPr>
              <a:t>NOTE: Application clients in this slide refer to all non-filesystem iDA’s</a:t>
            </a:r>
            <a:r>
              <a:rPr lang="en-US" sz="1000" dirty="0">
                <a:solidFill>
                  <a:schemeClr val="bg1">
                    <a:lumMod val="50000"/>
                  </a:schemeClr>
                </a:solidFill>
              </a:rPr>
              <a:t> </a:t>
            </a:r>
            <a:r>
              <a:rPr lang="en-US" sz="1000" dirty="0" smtClean="0">
                <a:solidFill>
                  <a:schemeClr val="bg1">
                    <a:lumMod val="50000"/>
                  </a:schemeClr>
                </a:solidFill>
              </a:rPr>
              <a:t>(i.e. Virtual Server Agent, Exchange, Oracle, MySQL, etc…)</a:t>
            </a:r>
            <a:endParaRPr lang="en-US" sz="1000" dirty="0">
              <a:solidFill>
                <a:schemeClr val="bg1">
                  <a:lumMod val="50000"/>
                </a:schemeClr>
              </a:solidFill>
            </a:endParaRPr>
          </a:p>
        </p:txBody>
      </p:sp>
    </p:spTree>
    <p:extLst>
      <p:ext uri="{BB962C8B-B14F-4D97-AF65-F5344CB8AC3E}">
        <p14:creationId xmlns:p14="http://schemas.microsoft.com/office/powerpoint/2010/main" val="39740843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a:spLocks noGrp="1"/>
          </p:cNvSpPr>
          <p:nvPr>
            <p:ph type="title"/>
          </p:nvPr>
        </p:nvSpPr>
        <p:spPr>
          <a:xfrm>
            <a:off x="251521" y="188640"/>
            <a:ext cx="7255731" cy="360040"/>
          </a:xfrm>
        </p:spPr>
        <p:txBody>
          <a:bodyPr>
            <a:normAutofit fontScale="90000"/>
          </a:bodyPr>
          <a:lstStyle/>
          <a:p>
            <a:r>
              <a:rPr lang="en-US" dirty="0"/>
              <a:t>Adoption – Key Findings</a:t>
            </a:r>
          </a:p>
        </p:txBody>
      </p:sp>
      <p:sp>
        <p:nvSpPr>
          <p:cNvPr id="6" name="Text Placeholder 3"/>
          <p:cNvSpPr>
            <a:spLocks noGrp="1"/>
          </p:cNvSpPr>
          <p:nvPr>
            <p:ph type="body" sz="quarter" idx="10"/>
          </p:nvPr>
        </p:nvSpPr>
        <p:spPr>
          <a:xfrm>
            <a:off x="520451" y="548680"/>
            <a:ext cx="6986801" cy="360040"/>
          </a:xfrm>
        </p:spPr>
        <p:txBody>
          <a:bodyPr>
            <a:normAutofit fontScale="92500" lnSpcReduction="10000"/>
          </a:bodyPr>
          <a:lstStyle/>
          <a:p>
            <a:r>
              <a:rPr lang="en-US" dirty="0" smtClean="0"/>
              <a:t>VM Backup Efficiency</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062878822"/>
              </p:ext>
            </p:extLst>
          </p:nvPr>
        </p:nvGraphicFramePr>
        <p:xfrm>
          <a:off x="326258" y="1502391"/>
          <a:ext cx="8610600" cy="1737360"/>
        </p:xfrm>
        <a:graphic>
          <a:graphicData uri="http://schemas.openxmlformats.org/drawingml/2006/table">
            <a:tbl>
              <a:tblPr firstRow="1" bandRow="1">
                <a:tableStyleId>{46F890A9-2807-4EBB-B81D-B2AA78EC7F39}</a:tableStyleId>
              </a:tblPr>
              <a:tblGrid>
                <a:gridCol w="2870200"/>
                <a:gridCol w="2870200"/>
                <a:gridCol w="2870200"/>
              </a:tblGrid>
              <a:tr h="261202">
                <a:tc>
                  <a:txBody>
                    <a:bodyPr/>
                    <a:lstStyle/>
                    <a:p>
                      <a:pPr algn="ctr"/>
                      <a:r>
                        <a:rPr lang="en-US" dirty="0" smtClean="0"/>
                        <a:t>Observation</a:t>
                      </a:r>
                      <a:endParaRPr lang="en-US" dirty="0"/>
                    </a:p>
                  </a:txBody>
                  <a:tcPr>
                    <a:solidFill>
                      <a:srgbClr val="A50021"/>
                    </a:solidFill>
                  </a:tcPr>
                </a:tc>
                <a:tc>
                  <a:txBody>
                    <a:bodyPr/>
                    <a:lstStyle/>
                    <a:p>
                      <a:pPr algn="ctr"/>
                      <a:r>
                        <a:rPr lang="en-US" dirty="0" smtClean="0"/>
                        <a:t>Recommendation</a:t>
                      </a:r>
                      <a:endParaRPr lang="en-US" dirty="0"/>
                    </a:p>
                  </a:txBody>
                  <a:tcPr>
                    <a:solidFill>
                      <a:srgbClr val="A50021"/>
                    </a:solidFill>
                  </a:tcPr>
                </a:tc>
                <a:tc>
                  <a:txBody>
                    <a:bodyPr/>
                    <a:lstStyle/>
                    <a:p>
                      <a:pPr algn="ctr"/>
                      <a:r>
                        <a:rPr lang="en-US" dirty="0" smtClean="0"/>
                        <a:t>Benefit</a:t>
                      </a:r>
                      <a:endParaRPr lang="en-US" dirty="0"/>
                    </a:p>
                  </a:txBody>
                  <a:tcPr>
                    <a:solidFill>
                      <a:srgbClr val="A50021"/>
                    </a:solidFill>
                  </a:tcPr>
                </a:tc>
              </a:tr>
              <a:tr h="400483">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solidFill>
                            <a:schemeClr val="tx1"/>
                          </a:solidFill>
                        </a:rPr>
                        <a:t>&lt;Insert text from outcome column&gt;</a:t>
                      </a:r>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solidFill>
                            <a:schemeClr val="tx1"/>
                          </a:solidFill>
                        </a:rPr>
                        <a:t>&lt;Insert text from remarks column. Do not include the “View Details” text.&gt;</a:t>
                      </a:r>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N/A </a:t>
                      </a:r>
                      <a:r>
                        <a:rPr lang="en-US" sz="1200" baseline="0" dirty="0" smtClean="0">
                          <a:solidFill>
                            <a:srgbClr val="FF0000"/>
                          </a:solidFill>
                        </a:rPr>
                        <a:t>&lt;If Status = Good. Else use bullets below&gt;</a:t>
                      </a:r>
                      <a:endParaRPr lang="en-US" sz="1200" baseline="0" dirty="0" smtClean="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baseline="0" dirty="0" smtClean="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Reduces the backup window to under one hour</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Enables you to make more frequent protection points</a:t>
                      </a:r>
                    </a:p>
                  </a:txBody>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515956569"/>
              </p:ext>
            </p:extLst>
          </p:nvPr>
        </p:nvGraphicFramePr>
        <p:xfrm>
          <a:off x="326256" y="3921760"/>
          <a:ext cx="8562241" cy="457200"/>
        </p:xfrm>
        <a:graphic>
          <a:graphicData uri="http://schemas.openxmlformats.org/drawingml/2006/table">
            <a:tbl>
              <a:tblPr firstRow="1" bandRow="1">
                <a:tableStyleId>{00A15C55-8517-42AA-B614-E9B94910E393}</a:tableStyleId>
              </a:tblPr>
              <a:tblGrid>
                <a:gridCol w="1861356"/>
                <a:gridCol w="1340177"/>
                <a:gridCol w="1340177"/>
                <a:gridCol w="1340177"/>
                <a:gridCol w="1340177"/>
                <a:gridCol w="1340177"/>
              </a:tblGrid>
              <a:tr h="370840">
                <a:tc>
                  <a:txBody>
                    <a:bodyPr/>
                    <a:lstStyle/>
                    <a:p>
                      <a:pPr algn="ctr"/>
                      <a:r>
                        <a:rPr lang="en-US" sz="1200" dirty="0" smtClean="0"/>
                        <a:t>Client</a:t>
                      </a:r>
                      <a:endParaRPr lang="en-US" sz="1200" dirty="0"/>
                    </a:p>
                  </a:txBody>
                  <a:tcPr anchor="ctr">
                    <a:solidFill>
                      <a:srgbClr val="808080"/>
                    </a:solidFill>
                  </a:tcPr>
                </a:tc>
                <a:tc>
                  <a:txBody>
                    <a:bodyPr/>
                    <a:lstStyle/>
                    <a:p>
                      <a:pPr algn="ctr"/>
                      <a:r>
                        <a:rPr lang="en-US" sz="1200" dirty="0" smtClean="0"/>
                        <a:t>Duration (hh:mm)</a:t>
                      </a:r>
                      <a:endParaRPr lang="en-US" sz="1200" dirty="0"/>
                    </a:p>
                  </a:txBody>
                  <a:tcPr anchor="ctr">
                    <a:solidFill>
                      <a:srgbClr val="808080"/>
                    </a:solidFill>
                  </a:tcPr>
                </a:tc>
                <a:tc>
                  <a:txBody>
                    <a:bodyPr/>
                    <a:lstStyle/>
                    <a:p>
                      <a:pPr algn="ctr"/>
                      <a:r>
                        <a:rPr lang="en-US" sz="1200" dirty="0" smtClean="0"/>
                        <a:t>Transfer Time (hh:mm)</a:t>
                      </a:r>
                      <a:endParaRPr lang="en-US" sz="1200" dirty="0"/>
                    </a:p>
                  </a:txBody>
                  <a:tcPr anchor="ctr">
                    <a:solidFill>
                      <a:srgbClr val="808080"/>
                    </a:solidFill>
                  </a:tcPr>
                </a:tc>
                <a:tc>
                  <a:txBody>
                    <a:bodyPr/>
                    <a:lstStyle/>
                    <a:p>
                      <a:pPr algn="ctr"/>
                      <a:r>
                        <a:rPr lang="en-US" sz="1200" dirty="0" smtClean="0"/>
                        <a:t>Application Size</a:t>
                      </a:r>
                      <a:endParaRPr lang="en-US" sz="1200" dirty="0"/>
                    </a:p>
                  </a:txBody>
                  <a:tcPr anchor="ctr">
                    <a:solidFill>
                      <a:srgbClr val="808080"/>
                    </a:solidFill>
                  </a:tcPr>
                </a:tc>
                <a:tc>
                  <a:txBody>
                    <a:bodyPr/>
                    <a:lstStyle/>
                    <a:p>
                      <a:pPr algn="ctr"/>
                      <a:r>
                        <a:rPr lang="en-US" sz="1200" dirty="0" smtClean="0"/>
                        <a:t>Intellisnap Enabled</a:t>
                      </a:r>
                      <a:endParaRPr lang="en-US" sz="1200" dirty="0"/>
                    </a:p>
                  </a:txBody>
                  <a:tcPr anchor="ctr">
                    <a:solidFill>
                      <a:srgbClr val="808080"/>
                    </a:solidFill>
                  </a:tcPr>
                </a:tc>
                <a:tc>
                  <a:txBody>
                    <a:bodyPr/>
                    <a:lstStyle/>
                    <a:p>
                      <a:pPr algn="ctr"/>
                      <a:r>
                        <a:rPr lang="en-US" sz="1200" dirty="0" smtClean="0"/>
                        <a:t>Hypervisor Type</a:t>
                      </a:r>
                      <a:endParaRPr lang="en-US" sz="1200" dirty="0"/>
                    </a:p>
                  </a:txBody>
                  <a:tcPr anchor="ctr">
                    <a:solidFill>
                      <a:srgbClr val="808080"/>
                    </a:solidFill>
                  </a:tcPr>
                </a:tc>
              </a:tr>
            </a:tbl>
          </a:graphicData>
        </a:graphic>
      </p:graphicFrame>
    </p:spTree>
    <p:extLst>
      <p:ext uri="{BB962C8B-B14F-4D97-AF65-F5344CB8AC3E}">
        <p14:creationId xmlns:p14="http://schemas.microsoft.com/office/powerpoint/2010/main" val="20786333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Adoption – Key Findings</a:t>
            </a:r>
          </a:p>
        </p:txBody>
      </p:sp>
      <p:sp>
        <p:nvSpPr>
          <p:cNvPr id="5" name="Text Placeholder 3"/>
          <p:cNvSpPr>
            <a:spLocks noGrp="1"/>
          </p:cNvSpPr>
          <p:nvPr>
            <p:ph type="body" sz="quarter" idx="10"/>
          </p:nvPr>
        </p:nvSpPr>
        <p:spPr>
          <a:xfrm>
            <a:off x="520451" y="548680"/>
            <a:ext cx="6986801" cy="360040"/>
          </a:xfrm>
        </p:spPr>
        <p:txBody>
          <a:bodyPr>
            <a:normAutofit fontScale="92500" lnSpcReduction="10000"/>
          </a:bodyPr>
          <a:lstStyle/>
          <a:p>
            <a:r>
              <a:rPr lang="en-US" dirty="0" smtClean="0"/>
              <a:t>Application Backup Efficiency</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118148060"/>
              </p:ext>
            </p:extLst>
          </p:nvPr>
        </p:nvGraphicFramePr>
        <p:xfrm>
          <a:off x="326258" y="1509720"/>
          <a:ext cx="8610600" cy="2103120"/>
        </p:xfrm>
        <a:graphic>
          <a:graphicData uri="http://schemas.openxmlformats.org/drawingml/2006/table">
            <a:tbl>
              <a:tblPr firstRow="1" bandRow="1">
                <a:tableStyleId>{46F890A9-2807-4EBB-B81D-B2AA78EC7F39}</a:tableStyleId>
              </a:tblPr>
              <a:tblGrid>
                <a:gridCol w="2870200"/>
                <a:gridCol w="2870200"/>
                <a:gridCol w="2870200"/>
              </a:tblGrid>
              <a:tr h="319080">
                <a:tc>
                  <a:txBody>
                    <a:bodyPr/>
                    <a:lstStyle/>
                    <a:p>
                      <a:pPr algn="ctr"/>
                      <a:r>
                        <a:rPr lang="en-US" dirty="0" smtClean="0"/>
                        <a:t>Observation</a:t>
                      </a:r>
                      <a:endParaRPr lang="en-US" dirty="0"/>
                    </a:p>
                  </a:txBody>
                  <a:tcPr>
                    <a:solidFill>
                      <a:srgbClr val="A50021"/>
                    </a:solidFill>
                  </a:tcPr>
                </a:tc>
                <a:tc>
                  <a:txBody>
                    <a:bodyPr/>
                    <a:lstStyle/>
                    <a:p>
                      <a:pPr algn="ctr"/>
                      <a:r>
                        <a:rPr lang="en-US" dirty="0" smtClean="0"/>
                        <a:t>Recommendation</a:t>
                      </a:r>
                      <a:endParaRPr lang="en-US" dirty="0"/>
                    </a:p>
                  </a:txBody>
                  <a:tcPr>
                    <a:solidFill>
                      <a:srgbClr val="A50021"/>
                    </a:solidFill>
                  </a:tcPr>
                </a:tc>
                <a:tc>
                  <a:txBody>
                    <a:bodyPr/>
                    <a:lstStyle/>
                    <a:p>
                      <a:pPr algn="ctr"/>
                      <a:r>
                        <a:rPr lang="en-US" dirty="0" smtClean="0"/>
                        <a:t>Benefit</a:t>
                      </a:r>
                      <a:endParaRPr lang="en-US" dirty="0"/>
                    </a:p>
                  </a:txBody>
                  <a:tcPr>
                    <a:solidFill>
                      <a:srgbClr val="A50021"/>
                    </a:solidFill>
                  </a:tcPr>
                </a:tc>
              </a:tr>
              <a:tr h="451027">
                <a:tc>
                  <a:txBody>
                    <a:bodyPr/>
                    <a:lstStyle/>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solidFill>
                            <a:schemeClr val="tx1"/>
                          </a:solidFill>
                        </a:rPr>
                        <a:t>&lt;Insert text from outcome column&gt;</a:t>
                      </a:r>
                    </a:p>
                  </a:txBody>
                  <a:tcPr/>
                </a:tc>
                <a:tc>
                  <a:txBody>
                    <a:bodyPr/>
                    <a:lstStyle/>
                    <a:p>
                      <a:pPr marL="171450" indent="-171450" algn="l">
                        <a:buFont typeface="Arial" pitchFamily="34" charset="0"/>
                        <a:buChar char="•"/>
                      </a:pPr>
                      <a:r>
                        <a:rPr lang="en-US" sz="1200" baseline="0" dirty="0" smtClean="0">
                          <a:solidFill>
                            <a:schemeClr val="tx1"/>
                          </a:solidFill>
                        </a:rPr>
                        <a:t>&lt;Insert text from remarks column. Do not include the “View Details” text.&gt;</a:t>
                      </a:r>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N/A </a:t>
                      </a:r>
                      <a:r>
                        <a:rPr lang="en-US" sz="1200" baseline="0" dirty="0" smtClean="0">
                          <a:solidFill>
                            <a:srgbClr val="FF0000"/>
                          </a:solidFill>
                        </a:rPr>
                        <a:t>&lt;If Status = Good. Else use bullets below&gt;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baseline="0" dirty="0" smtClean="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Reduces the backup window to under one hour</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Minimizes client load by performing off-host (i.e. proxy) backups</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Enables you to make more frequent protection points</a:t>
                      </a:r>
                    </a:p>
                  </a:txBody>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489944336"/>
              </p:ext>
            </p:extLst>
          </p:nvPr>
        </p:nvGraphicFramePr>
        <p:xfrm>
          <a:off x="339970" y="3921760"/>
          <a:ext cx="8596889" cy="370840"/>
        </p:xfrm>
        <a:graphic>
          <a:graphicData uri="http://schemas.openxmlformats.org/drawingml/2006/table">
            <a:tbl>
              <a:tblPr firstRow="1" bandRow="1">
                <a:tableStyleId>{00A15C55-8517-42AA-B614-E9B94910E393}</a:tableStyleId>
              </a:tblPr>
              <a:tblGrid>
                <a:gridCol w="2751877"/>
                <a:gridCol w="1461253"/>
                <a:gridCol w="1461253"/>
                <a:gridCol w="1461253"/>
                <a:gridCol w="1461253"/>
              </a:tblGrid>
              <a:tr h="370840">
                <a:tc>
                  <a:txBody>
                    <a:bodyPr/>
                    <a:lstStyle/>
                    <a:p>
                      <a:pPr algn="ctr"/>
                      <a:r>
                        <a:rPr lang="en-US" sz="1200" dirty="0" smtClean="0"/>
                        <a:t>Client</a:t>
                      </a:r>
                      <a:endParaRPr lang="en-US" sz="1200" dirty="0"/>
                    </a:p>
                  </a:txBody>
                  <a:tcPr anchor="ctr">
                    <a:solidFill>
                      <a:srgbClr val="808080"/>
                    </a:solidFill>
                  </a:tcPr>
                </a:tc>
                <a:tc>
                  <a:txBody>
                    <a:bodyPr/>
                    <a:lstStyle/>
                    <a:p>
                      <a:pPr algn="ctr"/>
                      <a:r>
                        <a:rPr lang="en-US" sz="1200" dirty="0" smtClean="0"/>
                        <a:t>Agent</a:t>
                      </a:r>
                      <a:endParaRPr lang="en-US" sz="1200" dirty="0"/>
                    </a:p>
                  </a:txBody>
                  <a:tcPr anchor="ctr">
                    <a:solidFill>
                      <a:srgbClr val="808080"/>
                    </a:solidFill>
                  </a:tcPr>
                </a:tc>
                <a:tc>
                  <a:txBody>
                    <a:bodyPr/>
                    <a:lstStyle/>
                    <a:p>
                      <a:pPr algn="ctr"/>
                      <a:r>
                        <a:rPr lang="en-US" sz="1200" dirty="0" smtClean="0"/>
                        <a:t>Duration (hh:mm)</a:t>
                      </a:r>
                      <a:endParaRPr lang="en-US" sz="1200" dirty="0"/>
                    </a:p>
                  </a:txBody>
                  <a:tcPr anchor="ctr">
                    <a:solidFill>
                      <a:srgbClr val="808080"/>
                    </a:solidFill>
                  </a:tcPr>
                </a:tc>
                <a:tc>
                  <a:txBody>
                    <a:bodyPr/>
                    <a:lstStyle/>
                    <a:p>
                      <a:pPr algn="ctr"/>
                      <a:r>
                        <a:rPr lang="en-US" sz="1200" dirty="0" smtClean="0"/>
                        <a:t>Application Size</a:t>
                      </a:r>
                      <a:endParaRPr lang="en-US" sz="1200" dirty="0"/>
                    </a:p>
                  </a:txBody>
                  <a:tcPr anchor="ctr">
                    <a:solidFill>
                      <a:srgbClr val="808080"/>
                    </a:solidFill>
                  </a:tcPr>
                </a:tc>
                <a:tc>
                  <a:txBody>
                    <a:bodyPr/>
                    <a:lstStyle/>
                    <a:p>
                      <a:pPr algn="ctr"/>
                      <a:r>
                        <a:rPr lang="en-US" sz="1200" dirty="0" err="1" smtClean="0"/>
                        <a:t>IntelliSnap Enabled</a:t>
                      </a:r>
                      <a:endParaRPr lang="en-US" sz="1200" dirty="0"/>
                    </a:p>
                  </a:txBody>
                  <a:tcPr anchor="ctr">
                    <a:solidFill>
                      <a:srgbClr val="808080"/>
                    </a:solidFill>
                  </a:tcPr>
                </a:tc>
              </a:tr>
            </a:tbl>
          </a:graphicData>
        </a:graphic>
      </p:graphicFrame>
      <p:sp>
        <p:nvSpPr>
          <p:cNvPr id="9" name="TextBox 8"/>
          <p:cNvSpPr txBox="1"/>
          <p:nvPr/>
        </p:nvSpPr>
        <p:spPr>
          <a:xfrm>
            <a:off x="326258" y="6523460"/>
            <a:ext cx="8610600" cy="246221"/>
          </a:xfrm>
          <a:prstGeom prst="rect">
            <a:avLst/>
          </a:prstGeom>
          <a:noFill/>
        </p:spPr>
        <p:txBody>
          <a:bodyPr wrap="square" rtlCol="0">
            <a:spAutoFit/>
          </a:bodyPr>
          <a:lstStyle/>
          <a:p>
            <a:pPr algn="ctr"/>
            <a:r>
              <a:rPr lang="en-US" sz="1000" dirty="0" smtClean="0">
                <a:solidFill>
                  <a:schemeClr val="bg1">
                    <a:lumMod val="50000"/>
                  </a:schemeClr>
                </a:solidFill>
              </a:rPr>
              <a:t>NOTE: Application clients in this slide refer to all non-filesystem/VSA agents (e.g. Exchange, Notes, SharePoint, Oracle, MySQL, MS SQL, etc…)</a:t>
            </a:r>
            <a:endParaRPr lang="en-US" sz="1000" dirty="0">
              <a:solidFill>
                <a:schemeClr val="bg1">
                  <a:lumMod val="50000"/>
                </a:schemeClr>
              </a:solidFill>
            </a:endParaRPr>
          </a:p>
        </p:txBody>
      </p:sp>
    </p:spTree>
    <p:extLst>
      <p:ext uri="{BB962C8B-B14F-4D97-AF65-F5344CB8AC3E}">
        <p14:creationId xmlns:p14="http://schemas.microsoft.com/office/powerpoint/2010/main" val="15893066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Adoption – Key Findings</a:t>
            </a:r>
          </a:p>
        </p:txBody>
      </p:sp>
      <p:sp>
        <p:nvSpPr>
          <p:cNvPr id="4" name="Text Placeholder 3"/>
          <p:cNvSpPr>
            <a:spLocks noGrp="1"/>
          </p:cNvSpPr>
          <p:nvPr>
            <p:ph type="body" sz="quarter" idx="10"/>
          </p:nvPr>
        </p:nvSpPr>
        <p:spPr/>
        <p:txBody>
          <a:bodyPr>
            <a:normAutofit fontScale="92500" lnSpcReduction="10000"/>
          </a:bodyPr>
          <a:lstStyle/>
          <a:p>
            <a:r>
              <a:rPr lang="en-US" dirty="0" smtClean="0"/>
              <a:t>Disk Protection Tier Savings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316733353"/>
              </p:ext>
            </p:extLst>
          </p:nvPr>
        </p:nvGraphicFramePr>
        <p:xfrm>
          <a:off x="326258" y="1509720"/>
          <a:ext cx="8610600" cy="1737360"/>
        </p:xfrm>
        <a:graphic>
          <a:graphicData uri="http://schemas.openxmlformats.org/drawingml/2006/table">
            <a:tbl>
              <a:tblPr firstRow="1" bandRow="1">
                <a:tableStyleId>{46F890A9-2807-4EBB-B81D-B2AA78EC7F39}</a:tableStyleId>
              </a:tblPr>
              <a:tblGrid>
                <a:gridCol w="2870200"/>
                <a:gridCol w="2870200"/>
                <a:gridCol w="2870200"/>
              </a:tblGrid>
              <a:tr h="261207">
                <a:tc>
                  <a:txBody>
                    <a:bodyPr/>
                    <a:lstStyle/>
                    <a:p>
                      <a:pPr algn="ctr"/>
                      <a:r>
                        <a:rPr lang="en-US" dirty="0" smtClean="0"/>
                        <a:t>Observation</a:t>
                      </a:r>
                      <a:endParaRPr lang="en-US" dirty="0"/>
                    </a:p>
                  </a:txBody>
                  <a:tcPr>
                    <a:solidFill>
                      <a:srgbClr val="A50021"/>
                    </a:solidFill>
                  </a:tcPr>
                </a:tc>
                <a:tc>
                  <a:txBody>
                    <a:bodyPr/>
                    <a:lstStyle/>
                    <a:p>
                      <a:pPr algn="ctr"/>
                      <a:r>
                        <a:rPr lang="en-US" dirty="0" smtClean="0"/>
                        <a:t>Recommendation</a:t>
                      </a:r>
                      <a:endParaRPr lang="en-US" dirty="0"/>
                    </a:p>
                  </a:txBody>
                  <a:tcPr>
                    <a:solidFill>
                      <a:srgbClr val="A50021"/>
                    </a:solidFill>
                  </a:tcPr>
                </a:tc>
                <a:tc>
                  <a:txBody>
                    <a:bodyPr/>
                    <a:lstStyle/>
                    <a:p>
                      <a:pPr algn="ctr"/>
                      <a:r>
                        <a:rPr lang="en-US" dirty="0" smtClean="0"/>
                        <a:t>Advantage</a:t>
                      </a:r>
                      <a:endParaRPr lang="en-US" dirty="0"/>
                    </a:p>
                  </a:txBody>
                  <a:tcPr>
                    <a:solidFill>
                      <a:srgbClr val="A50021"/>
                    </a:solidFill>
                  </a:tcPr>
                </a:tc>
              </a:tr>
              <a:tr h="416307">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solidFill>
                            <a:schemeClr val="tx1"/>
                          </a:solidFill>
                        </a:rPr>
                        <a:t>&lt;Insert text from outcome column&gt;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baseline="0" dirty="0" smtClean="0">
                        <a:solidFill>
                          <a:schemeClr val="tx1"/>
                        </a:solidFill>
                      </a:endParaRPr>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solidFill>
                            <a:schemeClr val="tx1"/>
                          </a:solidFill>
                        </a:rPr>
                        <a:t>&lt;Insert text from remarks column. </a:t>
                      </a:r>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N/A </a:t>
                      </a:r>
                      <a:r>
                        <a:rPr lang="en-US" sz="1200" baseline="0" dirty="0" smtClean="0">
                          <a:solidFill>
                            <a:srgbClr val="FF0000"/>
                          </a:solidFill>
                        </a:rPr>
                        <a:t>&lt;If Status = Good. Else use bullets below&gt;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baseline="0" dirty="0" smtClean="0">
                        <a:solidFill>
                          <a:srgbClr val="FF0000"/>
                        </a:solidFill>
                      </a:endParaRP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Dramatically reduce the disk capacity required for backup and archive</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Leverage a lower cost disk infrastructure compared to dedupe appliances</a:t>
                      </a:r>
                    </a:p>
                  </a:txBody>
                  <a:tcPr/>
                </a:tc>
              </a:tr>
            </a:tbl>
          </a:graphicData>
        </a:graphic>
      </p:graphicFrame>
      <p:graphicFrame>
        <p:nvGraphicFramePr>
          <p:cNvPr id="2" name="Chart 1"/>
          <p:cNvGraphicFramePr/>
          <p:nvPr>
            <p:extLst>
              <p:ext uri="{D42A27DB-BD31-4B8C-83A1-F6EECF244321}">
                <p14:modId xmlns:p14="http://schemas.microsoft.com/office/powerpoint/2010/main" val="516250775"/>
              </p:ext>
            </p:extLst>
          </p:nvPr>
        </p:nvGraphicFramePr>
        <p:xfrm>
          <a:off x="1874874" y="3459731"/>
          <a:ext cx="5376530" cy="3175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901862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Adoption – Key Findings</a:t>
            </a:r>
          </a:p>
        </p:txBody>
      </p:sp>
      <p:sp>
        <p:nvSpPr>
          <p:cNvPr id="4" name="Text Placeholder 3"/>
          <p:cNvSpPr>
            <a:spLocks noGrp="1"/>
          </p:cNvSpPr>
          <p:nvPr>
            <p:ph type="body" sz="quarter" idx="10"/>
          </p:nvPr>
        </p:nvSpPr>
        <p:spPr/>
        <p:txBody>
          <a:bodyPr>
            <a:normAutofit fontScale="92500" lnSpcReduction="10000"/>
          </a:bodyPr>
          <a:lstStyle/>
          <a:p>
            <a:r>
              <a:rPr lang="en-US" dirty="0" smtClean="0"/>
              <a:t>Email Data Placement</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758254972"/>
              </p:ext>
            </p:extLst>
          </p:nvPr>
        </p:nvGraphicFramePr>
        <p:xfrm>
          <a:off x="326258" y="1502391"/>
          <a:ext cx="8610600" cy="1737360"/>
        </p:xfrm>
        <a:graphic>
          <a:graphicData uri="http://schemas.openxmlformats.org/drawingml/2006/table">
            <a:tbl>
              <a:tblPr firstRow="1" bandRow="1">
                <a:tableStyleId>{46F890A9-2807-4EBB-B81D-B2AA78EC7F39}</a:tableStyleId>
              </a:tblPr>
              <a:tblGrid>
                <a:gridCol w="2870200"/>
                <a:gridCol w="2870200"/>
                <a:gridCol w="2870200"/>
              </a:tblGrid>
              <a:tr h="261202">
                <a:tc>
                  <a:txBody>
                    <a:bodyPr/>
                    <a:lstStyle/>
                    <a:p>
                      <a:pPr algn="ctr"/>
                      <a:r>
                        <a:rPr lang="en-US" dirty="0" smtClean="0"/>
                        <a:t>Observation</a:t>
                      </a:r>
                      <a:endParaRPr lang="en-US" dirty="0"/>
                    </a:p>
                  </a:txBody>
                  <a:tcPr>
                    <a:solidFill>
                      <a:srgbClr val="A50021"/>
                    </a:solidFill>
                  </a:tcPr>
                </a:tc>
                <a:tc>
                  <a:txBody>
                    <a:bodyPr/>
                    <a:lstStyle/>
                    <a:p>
                      <a:pPr algn="ctr"/>
                      <a:r>
                        <a:rPr lang="en-US" dirty="0" smtClean="0"/>
                        <a:t>Recommendation</a:t>
                      </a:r>
                      <a:endParaRPr lang="en-US" dirty="0"/>
                    </a:p>
                  </a:txBody>
                  <a:tcPr>
                    <a:solidFill>
                      <a:srgbClr val="A50021"/>
                    </a:solidFill>
                  </a:tcPr>
                </a:tc>
                <a:tc>
                  <a:txBody>
                    <a:bodyPr/>
                    <a:lstStyle/>
                    <a:p>
                      <a:pPr algn="ctr"/>
                      <a:r>
                        <a:rPr lang="en-US" dirty="0" smtClean="0"/>
                        <a:t>Benefit</a:t>
                      </a:r>
                      <a:endParaRPr lang="en-US" dirty="0"/>
                    </a:p>
                  </a:txBody>
                  <a:tcPr>
                    <a:solidFill>
                      <a:srgbClr val="A50021"/>
                    </a:solidFill>
                  </a:tcPr>
                </a:tc>
              </a:tr>
              <a:tr h="400483">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solidFill>
                            <a:schemeClr val="tx1"/>
                          </a:solidFill>
                        </a:rPr>
                        <a:t>&lt;Insert text from outcome column&gt;</a:t>
                      </a:r>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solidFill>
                            <a:schemeClr val="tx1"/>
                          </a:solidFill>
                        </a:rPr>
                        <a:t>&lt;Insert text from remarks column. Do not include the “View Details” text.&gt;</a:t>
                      </a:r>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N/A </a:t>
                      </a:r>
                      <a:r>
                        <a:rPr lang="en-US" sz="1200" baseline="0" dirty="0" smtClean="0">
                          <a:solidFill>
                            <a:srgbClr val="FF0000"/>
                          </a:solidFill>
                        </a:rPr>
                        <a:t>&lt;If Status = Good. Else use bullets below&gt;</a:t>
                      </a:r>
                      <a:endParaRPr lang="en-US" sz="1200" baseline="0" dirty="0" smtClean="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baseline="0" dirty="0" smtClean="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Improves application performance by reducing email database size</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Reduces time to backup and recover email databases</a:t>
                      </a:r>
                    </a:p>
                  </a:txBody>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267488404"/>
              </p:ext>
            </p:extLst>
          </p:nvPr>
        </p:nvGraphicFramePr>
        <p:xfrm>
          <a:off x="1002632" y="3854026"/>
          <a:ext cx="7223762" cy="457200"/>
        </p:xfrm>
        <a:graphic>
          <a:graphicData uri="http://schemas.openxmlformats.org/drawingml/2006/table">
            <a:tbl>
              <a:tblPr firstRow="1" bandRow="1">
                <a:tableStyleId>{00A15C55-8517-42AA-B614-E9B94910E393}</a:tableStyleId>
              </a:tblPr>
              <a:tblGrid>
                <a:gridCol w="1861794"/>
                <a:gridCol w="1340492"/>
                <a:gridCol w="1340492"/>
                <a:gridCol w="1340492"/>
                <a:gridCol w="1340492"/>
              </a:tblGrid>
              <a:tr h="370840">
                <a:tc>
                  <a:txBody>
                    <a:bodyPr/>
                    <a:lstStyle/>
                    <a:p>
                      <a:pPr algn="ctr"/>
                      <a:r>
                        <a:rPr lang="en-US" sz="1200" dirty="0" smtClean="0"/>
                        <a:t>Client</a:t>
                      </a:r>
                      <a:endParaRPr lang="en-US" sz="1200" dirty="0"/>
                    </a:p>
                  </a:txBody>
                  <a:tcPr anchor="ctr">
                    <a:solidFill>
                      <a:srgbClr val="808080"/>
                    </a:solidFill>
                  </a:tcPr>
                </a:tc>
                <a:tc>
                  <a:txBody>
                    <a:bodyPr/>
                    <a:lstStyle/>
                    <a:p>
                      <a:pPr algn="ctr"/>
                      <a:r>
                        <a:rPr lang="en-US" sz="1200" dirty="0" smtClean="0"/>
                        <a:t>Agent Type</a:t>
                      </a:r>
                      <a:endParaRPr lang="en-US" sz="1200" dirty="0"/>
                    </a:p>
                  </a:txBody>
                  <a:tcPr anchor="ctr">
                    <a:solidFill>
                      <a:srgbClr val="808080"/>
                    </a:solidFill>
                  </a:tcPr>
                </a:tc>
                <a:tc>
                  <a:txBody>
                    <a:bodyPr/>
                    <a:lstStyle/>
                    <a:p>
                      <a:pPr algn="ctr"/>
                      <a:r>
                        <a:rPr lang="en-US" sz="1200" dirty="0" smtClean="0"/>
                        <a:t>Application Size</a:t>
                      </a:r>
                      <a:endParaRPr lang="en-US" sz="1200" dirty="0"/>
                    </a:p>
                  </a:txBody>
                  <a:tcPr anchor="ctr">
                    <a:solidFill>
                      <a:srgbClr val="80808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Transfer Time (hh:mm)</a:t>
                      </a:r>
                    </a:p>
                  </a:txBody>
                  <a:tcPr anchor="ctr">
                    <a:solidFill>
                      <a:srgbClr val="808080"/>
                    </a:solidFill>
                  </a:tcPr>
                </a:tc>
                <a:tc>
                  <a:txBody>
                    <a:bodyPr/>
                    <a:lstStyle/>
                    <a:p>
                      <a:pPr algn="ctr"/>
                      <a:r>
                        <a:rPr lang="en-US" sz="1200" dirty="0" smtClean="0"/>
                        <a:t>OnePass / Archive</a:t>
                      </a:r>
                      <a:r>
                        <a:rPr lang="en-US" sz="1200" baseline="0" dirty="0" smtClean="0"/>
                        <a:t> Configured</a:t>
                      </a:r>
                      <a:endParaRPr lang="en-US" sz="1200" dirty="0"/>
                    </a:p>
                  </a:txBody>
                  <a:tcPr anchor="ctr">
                    <a:solidFill>
                      <a:srgbClr val="808080"/>
                    </a:solidFill>
                  </a:tcPr>
                </a:tc>
              </a:tr>
            </a:tbl>
          </a:graphicData>
        </a:graphic>
      </p:graphicFrame>
    </p:spTree>
    <p:extLst>
      <p:ext uri="{BB962C8B-B14F-4D97-AF65-F5344CB8AC3E}">
        <p14:creationId xmlns:p14="http://schemas.microsoft.com/office/powerpoint/2010/main" val="34308769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Adoption – Key Findings</a:t>
            </a:r>
          </a:p>
        </p:txBody>
      </p:sp>
      <p:sp>
        <p:nvSpPr>
          <p:cNvPr id="4" name="Text Placeholder 3"/>
          <p:cNvSpPr>
            <a:spLocks noGrp="1"/>
          </p:cNvSpPr>
          <p:nvPr>
            <p:ph type="body" sz="quarter" idx="10"/>
          </p:nvPr>
        </p:nvSpPr>
        <p:spPr/>
        <p:txBody>
          <a:bodyPr>
            <a:normAutofit fontScale="92500" lnSpcReduction="10000"/>
          </a:bodyPr>
          <a:lstStyle/>
          <a:p>
            <a:r>
              <a:rPr lang="en-US" dirty="0" smtClean="0"/>
              <a:t>Tape Media Management &amp; Self Service</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4205152877"/>
              </p:ext>
            </p:extLst>
          </p:nvPr>
        </p:nvGraphicFramePr>
        <p:xfrm>
          <a:off x="326258" y="1993051"/>
          <a:ext cx="8610600" cy="1737360"/>
        </p:xfrm>
        <a:graphic>
          <a:graphicData uri="http://schemas.openxmlformats.org/drawingml/2006/table">
            <a:tbl>
              <a:tblPr firstRow="1" bandRow="1">
                <a:tableStyleId>{46F890A9-2807-4EBB-B81D-B2AA78EC7F39}</a:tableStyleId>
              </a:tblPr>
              <a:tblGrid>
                <a:gridCol w="2870200"/>
                <a:gridCol w="2870200"/>
                <a:gridCol w="2870200"/>
              </a:tblGrid>
              <a:tr h="261207">
                <a:tc>
                  <a:txBody>
                    <a:bodyPr/>
                    <a:lstStyle/>
                    <a:p>
                      <a:pPr algn="ctr"/>
                      <a:r>
                        <a:rPr lang="en-US" dirty="0" smtClean="0"/>
                        <a:t>Observation</a:t>
                      </a:r>
                      <a:endParaRPr lang="en-US" dirty="0"/>
                    </a:p>
                  </a:txBody>
                  <a:tcPr>
                    <a:solidFill>
                      <a:srgbClr val="A50021"/>
                    </a:solidFill>
                  </a:tcPr>
                </a:tc>
                <a:tc>
                  <a:txBody>
                    <a:bodyPr/>
                    <a:lstStyle/>
                    <a:p>
                      <a:pPr algn="ctr"/>
                      <a:r>
                        <a:rPr lang="en-US" dirty="0" smtClean="0"/>
                        <a:t>Recommendation</a:t>
                      </a:r>
                      <a:endParaRPr lang="en-US" dirty="0"/>
                    </a:p>
                  </a:txBody>
                  <a:tcPr>
                    <a:solidFill>
                      <a:srgbClr val="A50021"/>
                    </a:solidFill>
                  </a:tcPr>
                </a:tc>
                <a:tc>
                  <a:txBody>
                    <a:bodyPr/>
                    <a:lstStyle/>
                    <a:p>
                      <a:pPr algn="ctr"/>
                      <a:r>
                        <a:rPr lang="en-US" dirty="0" smtClean="0"/>
                        <a:t>Advantage</a:t>
                      </a:r>
                      <a:endParaRPr lang="en-US" dirty="0"/>
                    </a:p>
                  </a:txBody>
                  <a:tcPr>
                    <a:solidFill>
                      <a:srgbClr val="A50021"/>
                    </a:solidFill>
                  </a:tcPr>
                </a:tc>
              </a:tr>
              <a:tr h="416307">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solidFill>
                            <a:schemeClr val="tx1"/>
                          </a:solidFill>
                        </a:rPr>
                        <a:t>&lt;Insert text from outcome column&gt;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baseline="0" dirty="0" smtClean="0">
                        <a:solidFill>
                          <a:schemeClr val="tx1"/>
                        </a:solidFill>
                      </a:endParaRPr>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solidFill>
                            <a:schemeClr val="tx1"/>
                          </a:solidFill>
                        </a:rPr>
                        <a:t>&lt;Insert text from remarks column. </a:t>
                      </a:r>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N/A </a:t>
                      </a:r>
                      <a:r>
                        <a:rPr lang="en-US" sz="1200" baseline="0" dirty="0" smtClean="0">
                          <a:solidFill>
                            <a:srgbClr val="FF0000"/>
                          </a:solidFill>
                        </a:rPr>
                        <a:t>&lt;If Status = Good. Else use bullets below&gt;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baseline="0" dirty="0" smtClean="0">
                        <a:solidFill>
                          <a:srgbClr val="FF0000"/>
                        </a:solidFill>
                      </a:endParaRP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Gain additional Vault Tracker Enterprise media management reports</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Gain additional tape import, export, and multi-step tracking options</a:t>
                      </a:r>
                    </a:p>
                  </a:txBody>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014330853"/>
              </p:ext>
            </p:extLst>
          </p:nvPr>
        </p:nvGraphicFramePr>
        <p:xfrm>
          <a:off x="326258" y="4431447"/>
          <a:ext cx="8610600" cy="2103120"/>
        </p:xfrm>
        <a:graphic>
          <a:graphicData uri="http://schemas.openxmlformats.org/drawingml/2006/table">
            <a:tbl>
              <a:tblPr firstRow="1" bandRow="1">
                <a:tableStyleId>{46F890A9-2807-4EBB-B81D-B2AA78EC7F39}</a:tableStyleId>
              </a:tblPr>
              <a:tblGrid>
                <a:gridCol w="2870200"/>
                <a:gridCol w="2870200"/>
                <a:gridCol w="2870200"/>
              </a:tblGrid>
              <a:tr h="261207">
                <a:tc>
                  <a:txBody>
                    <a:bodyPr/>
                    <a:lstStyle/>
                    <a:p>
                      <a:pPr algn="ctr"/>
                      <a:r>
                        <a:rPr lang="en-US" dirty="0" smtClean="0"/>
                        <a:t>Observation</a:t>
                      </a:r>
                      <a:endParaRPr lang="en-US" dirty="0"/>
                    </a:p>
                  </a:txBody>
                  <a:tcPr>
                    <a:solidFill>
                      <a:srgbClr val="A50021"/>
                    </a:solidFill>
                  </a:tcPr>
                </a:tc>
                <a:tc>
                  <a:txBody>
                    <a:bodyPr/>
                    <a:lstStyle/>
                    <a:p>
                      <a:pPr algn="ctr"/>
                      <a:r>
                        <a:rPr lang="en-US" dirty="0" smtClean="0"/>
                        <a:t>Recommendation</a:t>
                      </a:r>
                      <a:endParaRPr lang="en-US" dirty="0"/>
                    </a:p>
                  </a:txBody>
                  <a:tcPr>
                    <a:solidFill>
                      <a:srgbClr val="A50021"/>
                    </a:solidFill>
                  </a:tcPr>
                </a:tc>
                <a:tc>
                  <a:txBody>
                    <a:bodyPr/>
                    <a:lstStyle/>
                    <a:p>
                      <a:pPr algn="ctr"/>
                      <a:r>
                        <a:rPr lang="en-US" dirty="0" smtClean="0"/>
                        <a:t>Advantage</a:t>
                      </a:r>
                      <a:endParaRPr lang="en-US" dirty="0"/>
                    </a:p>
                  </a:txBody>
                  <a:tcPr>
                    <a:solidFill>
                      <a:srgbClr val="A50021"/>
                    </a:solidFill>
                  </a:tcPr>
                </a:tc>
              </a:tr>
              <a:tr h="416307">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solidFill>
                            <a:schemeClr val="tx1"/>
                          </a:solidFill>
                        </a:rPr>
                        <a:t>&lt;Insert text from outcome column&gt;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baseline="0" dirty="0" smtClean="0">
                        <a:solidFill>
                          <a:schemeClr val="tx1"/>
                        </a:solidFill>
                      </a:endParaRPr>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solidFill>
                            <a:schemeClr val="tx1"/>
                          </a:solidFill>
                        </a:rPr>
                        <a:t>&lt;Insert text from remarks column. </a:t>
                      </a:r>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N/A </a:t>
                      </a:r>
                      <a:r>
                        <a:rPr lang="en-US" sz="1200" baseline="0" dirty="0" smtClean="0">
                          <a:solidFill>
                            <a:srgbClr val="FF0000"/>
                          </a:solidFill>
                        </a:rPr>
                        <a:t>&lt;If Status = Good. Else use bullets below&gt;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baseline="0" dirty="0" smtClean="0">
                        <a:solidFill>
                          <a:srgbClr val="FF0000"/>
                        </a:solidFill>
                      </a:endParaRP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Leverage next generation web reporting including worldwide statistics, backup summary, metrics reporting, SLA reporting, and analytics</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Leverage self-service capability of the web console applications</a:t>
                      </a:r>
                    </a:p>
                  </a:txBody>
                  <a:tcPr/>
                </a:tc>
              </a:tr>
            </a:tbl>
          </a:graphicData>
        </a:graphic>
      </p:graphicFrame>
      <p:sp>
        <p:nvSpPr>
          <p:cNvPr id="7" name="Rectangle 6"/>
          <p:cNvSpPr/>
          <p:nvPr/>
        </p:nvSpPr>
        <p:spPr>
          <a:xfrm>
            <a:off x="326258" y="3978930"/>
            <a:ext cx="8610600" cy="429986"/>
          </a:xfrm>
          <a:prstGeom prst="rect">
            <a:avLst/>
          </a:prstGeom>
          <a:solidFill>
            <a:schemeClr val="tx1">
              <a:lumMod val="65000"/>
              <a:lumOff val="3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t>Self Service</a:t>
            </a:r>
            <a:endParaRPr lang="en-US" b="1" dirty="0"/>
          </a:p>
        </p:txBody>
      </p:sp>
      <p:sp>
        <p:nvSpPr>
          <p:cNvPr id="8" name="Rectangle 7"/>
          <p:cNvSpPr/>
          <p:nvPr/>
        </p:nvSpPr>
        <p:spPr>
          <a:xfrm>
            <a:off x="326258" y="1536939"/>
            <a:ext cx="8610600" cy="429986"/>
          </a:xfrm>
          <a:prstGeom prst="rect">
            <a:avLst/>
          </a:prstGeom>
          <a:solidFill>
            <a:schemeClr val="tx1">
              <a:lumMod val="65000"/>
              <a:lumOff val="3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t>Tape Media Management</a:t>
            </a:r>
            <a:endParaRPr lang="en-US" b="1" dirty="0"/>
          </a:p>
        </p:txBody>
      </p:sp>
    </p:spTree>
    <p:extLst>
      <p:ext uri="{BB962C8B-B14F-4D97-AF65-F5344CB8AC3E}">
        <p14:creationId xmlns:p14="http://schemas.microsoft.com/office/powerpoint/2010/main" val="14386933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46003" y="2633258"/>
            <a:ext cx="7255731" cy="1169043"/>
          </a:xfrm>
        </p:spPr>
        <p:txBody>
          <a:bodyPr>
            <a:normAutofit fontScale="90000"/>
          </a:bodyPr>
          <a:lstStyle/>
          <a:p>
            <a:pPr algn="ctr"/>
            <a:r>
              <a:rPr lang="en-US" sz="4000" dirty="0" smtClean="0"/>
              <a:t>Value Assessment</a:t>
            </a:r>
            <a:br>
              <a:rPr lang="en-US" sz="4000" dirty="0" smtClean="0"/>
            </a:br>
            <a:r>
              <a:rPr lang="en-US" sz="4000" dirty="0" smtClean="0">
                <a:solidFill>
                  <a:srgbClr val="C00000"/>
                </a:solidFill>
              </a:rPr>
              <a:t>Health</a:t>
            </a:r>
            <a:endParaRPr lang="en-US" sz="4000" dirty="0">
              <a:solidFill>
                <a:srgbClr val="C00000"/>
              </a:solidFill>
            </a:endParaRPr>
          </a:p>
        </p:txBody>
      </p:sp>
    </p:spTree>
    <p:extLst>
      <p:ext uri="{BB962C8B-B14F-4D97-AF65-F5344CB8AC3E}">
        <p14:creationId xmlns:p14="http://schemas.microsoft.com/office/powerpoint/2010/main" val="27419636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Field Instructions </a:t>
            </a:r>
            <a:r>
              <a:rPr lang="en-US" dirty="0"/>
              <a:t>(</a:t>
            </a:r>
            <a:r>
              <a:rPr lang="en-US" dirty="0" smtClean="0"/>
              <a:t>Delete Before Presenting)</a:t>
            </a:r>
            <a:endParaRPr lang="en-US" dirty="0"/>
          </a:p>
        </p:txBody>
      </p:sp>
      <p:sp>
        <p:nvSpPr>
          <p:cNvPr id="5" name="TextBox 4"/>
          <p:cNvSpPr txBox="1"/>
          <p:nvPr/>
        </p:nvSpPr>
        <p:spPr>
          <a:xfrm>
            <a:off x="251520" y="914400"/>
            <a:ext cx="8730247" cy="5632311"/>
          </a:xfrm>
          <a:prstGeom prst="rect">
            <a:avLst/>
          </a:prstGeom>
          <a:noFill/>
        </p:spPr>
        <p:txBody>
          <a:bodyPr wrap="square" rtlCol="0">
            <a:spAutoFit/>
          </a:bodyPr>
          <a:lstStyle/>
          <a:p>
            <a:r>
              <a:rPr lang="en-US" dirty="0" smtClean="0"/>
              <a:t>The Value Assessment presentation allows you to discuss Alignment, Adoption, and Health to drive opportunities with your customer. A majority of the PPT content is automatically generated on CommVault’s cloud site. Slides that must be manually edited contain specific </a:t>
            </a:r>
            <a:r>
              <a:rPr lang="en-US" b="1" dirty="0" smtClean="0">
                <a:solidFill>
                  <a:srgbClr val="FF0000"/>
                </a:solidFill>
              </a:rPr>
              <a:t>instructions in the speaker notes</a:t>
            </a:r>
            <a:r>
              <a:rPr lang="en-US" dirty="0" smtClean="0"/>
              <a:t>. </a:t>
            </a:r>
          </a:p>
          <a:p>
            <a:endParaRPr lang="en-US" dirty="0"/>
          </a:p>
          <a:p>
            <a:r>
              <a:rPr lang="en-US" dirty="0" smtClean="0"/>
              <a:t>There are two options for collecting the data necessary for generating this presentation.</a:t>
            </a:r>
          </a:p>
          <a:p>
            <a:endParaRPr lang="en-US" dirty="0" smtClean="0"/>
          </a:p>
          <a:p>
            <a:r>
              <a:rPr lang="en-US" b="1" u="sng" dirty="0" smtClean="0"/>
              <a:t>OPTION1: Utilize Cloud Reporting (Simpana 9+)</a:t>
            </a:r>
            <a:endParaRPr lang="en-US" b="1" u="sng" dirty="0"/>
          </a:p>
          <a:p>
            <a:pPr marL="342900" indent="-342900">
              <a:buFont typeface="+mj-lt"/>
              <a:buAutoNum type="arabicPeriod"/>
              <a:defRPr/>
            </a:pPr>
            <a:r>
              <a:rPr lang="en-US" dirty="0" smtClean="0"/>
              <a:t>Ensure </a:t>
            </a:r>
            <a:r>
              <a:rPr lang="en-US" dirty="0"/>
              <a:t>the customer has </a:t>
            </a:r>
            <a:r>
              <a:rPr lang="en-US" dirty="0" smtClean="0"/>
              <a:t>the Cloud Metrics Reporting feature with the Health Check option enabled.</a:t>
            </a:r>
          </a:p>
          <a:p>
            <a:pPr marL="342900" indent="-342900">
              <a:buFont typeface="+mj-lt"/>
              <a:buAutoNum type="arabicPeriod"/>
              <a:defRPr/>
            </a:pPr>
            <a:r>
              <a:rPr lang="en-US" dirty="0" smtClean="0"/>
              <a:t>Login to </a:t>
            </a:r>
            <a:r>
              <a:rPr lang="en-US" dirty="0" smtClean="0">
                <a:hlinkClick r:id="rId3"/>
              </a:rPr>
              <a:t>https://cloud.commvault.com</a:t>
            </a:r>
            <a:r>
              <a:rPr lang="en-US" dirty="0" smtClean="0"/>
              <a:t> and access the Health report for their CommCell.</a:t>
            </a:r>
          </a:p>
          <a:p>
            <a:pPr marL="342900" indent="-342900">
              <a:buFont typeface="+mj-lt"/>
              <a:buAutoNum type="arabicPeriod"/>
              <a:defRPr/>
            </a:pPr>
            <a:r>
              <a:rPr lang="en-US" dirty="0" smtClean="0"/>
              <a:t>Go to File &gt; Save As &gt; PPT &gt; Value Assessment to generate the report. </a:t>
            </a:r>
            <a:endParaRPr lang="en-US" dirty="0"/>
          </a:p>
          <a:p>
            <a:pPr>
              <a:defRPr/>
            </a:pPr>
            <a:endParaRPr lang="en-US" dirty="0"/>
          </a:p>
          <a:p>
            <a:r>
              <a:rPr lang="en-US" b="1" u="sng" dirty="0" smtClean="0"/>
              <a:t>OPTION2</a:t>
            </a:r>
            <a:r>
              <a:rPr lang="en-US" b="1" u="sng" dirty="0"/>
              <a:t>: Stage the CommCell database (All versions)</a:t>
            </a:r>
          </a:p>
          <a:p>
            <a:pPr marL="342900" indent="-342900">
              <a:buFont typeface="+mj-lt"/>
              <a:buAutoNum type="arabicPeriod"/>
            </a:pPr>
            <a:r>
              <a:rPr lang="en-US" dirty="0"/>
              <a:t>Go to </a:t>
            </a:r>
            <a:r>
              <a:rPr lang="en-US" dirty="0" smtClean="0">
                <a:hlinkClick r:id="rId3"/>
              </a:rPr>
              <a:t>https://cloud.commvault.com</a:t>
            </a:r>
            <a:r>
              <a:rPr lang="en-US" dirty="0" smtClean="0"/>
              <a:t> &gt; </a:t>
            </a:r>
            <a:r>
              <a:rPr lang="en-US" dirty="0"/>
              <a:t>Cloud </a:t>
            </a:r>
            <a:r>
              <a:rPr lang="en-US" dirty="0" smtClean="0"/>
              <a:t>Applications </a:t>
            </a:r>
            <a:r>
              <a:rPr lang="en-US" dirty="0"/>
              <a:t>&gt; CommServe </a:t>
            </a:r>
            <a:r>
              <a:rPr lang="en-US" dirty="0" smtClean="0"/>
              <a:t>Staging.</a:t>
            </a:r>
            <a:endParaRPr lang="en-US" dirty="0"/>
          </a:p>
          <a:p>
            <a:pPr marL="342900" indent="-342900">
              <a:buFont typeface="+mj-lt"/>
              <a:buAutoNum type="arabicPeriod"/>
            </a:pPr>
            <a:r>
              <a:rPr lang="en-US" dirty="0"/>
              <a:t>Upload their CommServe database </a:t>
            </a:r>
            <a:r>
              <a:rPr lang="en-US" dirty="0" smtClean="0"/>
              <a:t>and upgrade it to the latest version.</a:t>
            </a:r>
            <a:endParaRPr lang="en-US" dirty="0"/>
          </a:p>
          <a:p>
            <a:pPr marL="342900" indent="-342900">
              <a:buFont typeface="+mj-lt"/>
              <a:buAutoNum type="arabicPeriod"/>
            </a:pPr>
            <a:r>
              <a:rPr lang="en-US" dirty="0" smtClean="0"/>
              <a:t>Once the DB has been upgraded, you will receive an email that includes instructions on how to access the staged VM as well as it’s private Metrics Reporting server.</a:t>
            </a:r>
            <a:endParaRPr lang="en-US" dirty="0"/>
          </a:p>
          <a:p>
            <a:pPr marL="342900" indent="-342900">
              <a:buFont typeface="+mj-lt"/>
              <a:buAutoNum type="arabicPeriod"/>
            </a:pPr>
            <a:r>
              <a:rPr lang="en-US" dirty="0" smtClean="0"/>
              <a:t>Login to the private Metrics server and access the Health report for their CommCell.</a:t>
            </a:r>
          </a:p>
          <a:p>
            <a:pPr marL="342900" indent="-342900">
              <a:buFont typeface="+mj-lt"/>
              <a:buAutoNum type="arabicPeriod"/>
            </a:pPr>
            <a:r>
              <a:rPr lang="en-US" dirty="0" smtClean="0"/>
              <a:t>Go to File &gt; Save As &gt; PPT &gt; Value Assessment to generate the report. </a:t>
            </a:r>
            <a:endParaRPr lang="en-US" dirty="0"/>
          </a:p>
        </p:txBody>
      </p:sp>
    </p:spTree>
    <p:extLst>
      <p:ext uri="{BB962C8B-B14F-4D97-AF65-F5344CB8AC3E}">
        <p14:creationId xmlns:p14="http://schemas.microsoft.com/office/powerpoint/2010/main" val="27983364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Health – Executive Summary</a:t>
            </a:r>
            <a:endParaRPr lang="en-US" dirty="0"/>
          </a:p>
        </p:txBody>
      </p:sp>
      <p:sp>
        <p:nvSpPr>
          <p:cNvPr id="4" name="Text Placeholder 3"/>
          <p:cNvSpPr>
            <a:spLocks noGrp="1"/>
          </p:cNvSpPr>
          <p:nvPr>
            <p:ph type="body" sz="quarter" idx="10"/>
          </p:nvPr>
        </p:nvSpPr>
        <p:spPr/>
        <p:txBody>
          <a:bodyPr>
            <a:normAutofit fontScale="92500" lnSpcReduction="10000"/>
          </a:bodyPr>
          <a:lstStyle/>
          <a:p>
            <a:r>
              <a:rPr lang="en-US" dirty="0" smtClean="0"/>
              <a:t>Measures And Recommendations</a:t>
            </a:r>
            <a:endParaRPr lang="en-US" dirty="0"/>
          </a:p>
        </p:txBody>
      </p:sp>
      <p:graphicFrame>
        <p:nvGraphicFramePr>
          <p:cNvPr id="22" name="Table 21"/>
          <p:cNvGraphicFramePr>
            <a:graphicFrameLocks noGrp="1"/>
          </p:cNvGraphicFramePr>
          <p:nvPr>
            <p:extLst>
              <p:ext uri="{D42A27DB-BD31-4B8C-83A1-F6EECF244321}">
                <p14:modId xmlns:p14="http://schemas.microsoft.com/office/powerpoint/2010/main" val="4006891563"/>
              </p:ext>
            </p:extLst>
          </p:nvPr>
        </p:nvGraphicFramePr>
        <p:xfrm>
          <a:off x="520451" y="1704516"/>
          <a:ext cx="3489262" cy="4754880"/>
        </p:xfrm>
        <a:graphic>
          <a:graphicData uri="http://schemas.openxmlformats.org/drawingml/2006/table">
            <a:tbl>
              <a:tblPr bandRow="1">
                <a:tableStyleId>{00A15C55-8517-42AA-B614-E9B94910E393}</a:tableStyleId>
              </a:tblPr>
              <a:tblGrid>
                <a:gridCol w="2366518"/>
                <a:gridCol w="1122744"/>
              </a:tblGrid>
              <a:tr h="5943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black"/>
                          </a:solidFill>
                          <a:effectLst/>
                          <a:uLnTx/>
                          <a:uFillTx/>
                          <a:latin typeface="+mn-lt"/>
                        </a:rPr>
                        <a:t>License Planning</a:t>
                      </a:r>
                    </a:p>
                  </a:txBody>
                  <a:tcPr anchor="ctr"/>
                </a:tc>
                <a:tc>
                  <a:txBody>
                    <a:bodyPr/>
                    <a:lstStyle/>
                    <a:p>
                      <a:pPr algn="ctr"/>
                      <a:r>
                        <a:rPr lang="en-US" sz="1400" dirty="0" smtClean="0">
                          <a:solidFill>
                            <a:schemeClr val="tx1"/>
                          </a:solidFill>
                        </a:rPr>
                        <a:t>&lt;STATUS&gt;</a:t>
                      </a:r>
                      <a:endParaRPr lang="en-US" sz="1400" dirty="0">
                        <a:solidFill>
                          <a:schemeClr val="tx1"/>
                        </a:solidFill>
                      </a:endParaRPr>
                    </a:p>
                  </a:txBody>
                  <a:tcPr anchor="ctr"/>
                </a:tc>
              </a:tr>
              <a:tr h="5943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Enterprise Support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&lt;STATUS&gt;</a:t>
                      </a:r>
                    </a:p>
                  </a:txBody>
                  <a:tcPr anchor="ctr"/>
                </a:tc>
              </a:tr>
              <a:tr h="5943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black"/>
                          </a:solidFill>
                          <a:effectLst/>
                          <a:uLnTx/>
                          <a:uFillTx/>
                          <a:latin typeface="+mn-lt"/>
                        </a:rPr>
                        <a:t>Backup Job Statistics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&lt;STATUS&gt;</a:t>
                      </a:r>
                    </a:p>
                  </a:txBody>
                  <a:tcPr anchor="ctr"/>
                </a:tc>
              </a:tr>
              <a:tr h="5943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CommCell Health</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rPr>
                        <a:t>&lt;STATUS&gt;</a:t>
                      </a:r>
                    </a:p>
                  </a:txBody>
                  <a:tcPr anchor="ctr"/>
                </a:tc>
              </a:tr>
              <a:tr h="5943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Client Health</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rPr>
                        <a:t>&lt;STATUS&gt;</a:t>
                      </a:r>
                    </a:p>
                  </a:txBody>
                  <a:tcPr anchor="ctr"/>
                </a:tc>
              </a:tr>
              <a:tr h="5943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Top 10 Errors</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rPr>
                        <a:t>&lt;STATUS&gt;</a:t>
                      </a:r>
                    </a:p>
                  </a:txBody>
                  <a:tcPr anchor="ctr"/>
                </a:tc>
              </a:tr>
              <a:tr h="5943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Deduplication Health</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rPr>
                        <a:t>&lt;STATUS&gt;</a:t>
                      </a:r>
                    </a:p>
                  </a:txBody>
                  <a:tcPr anchor="ctr"/>
                </a:tc>
              </a:tr>
              <a:tr h="5943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Index Cache Health</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rPr>
                        <a:t>&lt;STATUS&gt;</a:t>
                      </a:r>
                    </a:p>
                  </a:txBody>
                  <a:tcPr anchor="ctr"/>
                </a:tc>
              </a:tr>
            </a:tbl>
          </a:graphicData>
        </a:graphic>
      </p:graphicFrame>
      <p:sp>
        <p:nvSpPr>
          <p:cNvPr id="25" name="Rectangle 24"/>
          <p:cNvSpPr/>
          <p:nvPr/>
        </p:nvSpPr>
        <p:spPr>
          <a:xfrm>
            <a:off x="531209" y="1221151"/>
            <a:ext cx="3478504" cy="429986"/>
          </a:xfrm>
          <a:prstGeom prst="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t>Health</a:t>
            </a:r>
            <a:endParaRPr lang="en-US" b="1" dirty="0"/>
          </a:p>
        </p:txBody>
      </p:sp>
      <p:sp>
        <p:nvSpPr>
          <p:cNvPr id="30" name="Rectangle 29"/>
          <p:cNvSpPr/>
          <p:nvPr/>
        </p:nvSpPr>
        <p:spPr>
          <a:xfrm>
            <a:off x="4185952" y="1214142"/>
            <a:ext cx="4514127" cy="429986"/>
          </a:xfrm>
          <a:prstGeom prst="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t>Key Recommendations</a:t>
            </a:r>
            <a:endParaRPr lang="en-US" b="1" dirty="0"/>
          </a:p>
        </p:txBody>
      </p:sp>
      <p:graphicFrame>
        <p:nvGraphicFramePr>
          <p:cNvPr id="31" name="Table 30"/>
          <p:cNvGraphicFramePr>
            <a:graphicFrameLocks noGrp="1"/>
          </p:cNvGraphicFramePr>
          <p:nvPr>
            <p:extLst>
              <p:ext uri="{D42A27DB-BD31-4B8C-83A1-F6EECF244321}">
                <p14:modId xmlns:p14="http://schemas.microsoft.com/office/powerpoint/2010/main" val="3360979933"/>
              </p:ext>
            </p:extLst>
          </p:nvPr>
        </p:nvGraphicFramePr>
        <p:xfrm>
          <a:off x="4185951" y="1704516"/>
          <a:ext cx="4514127" cy="4754880"/>
        </p:xfrm>
        <a:graphic>
          <a:graphicData uri="http://schemas.openxmlformats.org/drawingml/2006/table">
            <a:tbl>
              <a:tblPr firstRow="1" bandRow="1">
                <a:tableStyleId>{5C22544A-7EE6-4342-B048-85BDC9FD1C3A}</a:tableStyleId>
              </a:tblPr>
              <a:tblGrid>
                <a:gridCol w="4514127"/>
              </a:tblGrid>
              <a:tr h="2377440">
                <a:tc>
                  <a:txBody>
                    <a:bodyPr/>
                    <a:lstStyle/>
                    <a:p>
                      <a:pPr algn="ctr"/>
                      <a:r>
                        <a:rPr lang="en-US" sz="1400" b="0" baseline="0" dirty="0" smtClean="0">
                          <a:solidFill>
                            <a:schemeClr val="tx1"/>
                          </a:solidFill>
                        </a:rPr>
                        <a:t>Address dedupe database performance by upgrading the hardware on Media Agent XYZ</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r>
              <a:tr h="2377440">
                <a:tc>
                  <a:txBody>
                    <a:bodyPr/>
                    <a:lstStyle/>
                    <a:p>
                      <a:pPr algn="ctr"/>
                      <a:r>
                        <a:rPr lang="en-US" sz="1400" b="0" dirty="0" smtClean="0">
                          <a:solidFill>
                            <a:schemeClr val="tx1"/>
                          </a:solidFill>
                        </a:rPr>
                        <a:t>Leverage CommVault professional services to remediate</a:t>
                      </a:r>
                      <a:r>
                        <a:rPr lang="en-US" sz="1400" b="0" baseline="0" dirty="0" smtClean="0">
                          <a:solidFill>
                            <a:schemeClr val="tx1"/>
                          </a:solidFill>
                        </a:rPr>
                        <a:t> the top environment errors that have causing backup success to drop down to 92%</a:t>
                      </a:r>
                    </a:p>
                    <a:p>
                      <a:pPr algn="ctr"/>
                      <a:endParaRPr lang="en-US" sz="1400" b="0" baseline="0" dirty="0" smtClean="0">
                        <a:solidFill>
                          <a:schemeClr val="tx1"/>
                        </a:solidFill>
                      </a:endParaRPr>
                    </a:p>
                    <a:p>
                      <a:pPr algn="ctr"/>
                      <a:r>
                        <a:rPr lang="en-US" sz="1400" b="0" baseline="0" dirty="0" smtClean="0">
                          <a:solidFill>
                            <a:schemeClr val="tx1"/>
                          </a:solidFill>
                        </a:rPr>
                        <a:t>Consider upgrading to Business Critical Support to address high volume of critical support requests and SLA needs</a:t>
                      </a:r>
                      <a:endParaRPr lang="en-US" sz="1400" b="0" dirty="0" smtClean="0">
                        <a:solidFill>
                          <a:schemeClr val="tx1"/>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r>
            </a:tbl>
          </a:graphicData>
        </a:graphic>
      </p:graphicFrame>
      <p:sp>
        <p:nvSpPr>
          <p:cNvPr id="21" name="Rounded Rectangular Callout 20"/>
          <p:cNvSpPr/>
          <p:nvPr/>
        </p:nvSpPr>
        <p:spPr>
          <a:xfrm>
            <a:off x="5799906" y="227829"/>
            <a:ext cx="2621743" cy="843326"/>
          </a:xfrm>
          <a:prstGeom prst="wedgeRoundRectCallout">
            <a:avLst>
              <a:gd name="adj1" fmla="val -33288"/>
              <a:gd name="adj2" fmla="val 74585"/>
              <a:gd name="adj3" fmla="val 16667"/>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bg1"/>
                </a:solidFill>
              </a:rPr>
              <a:t>Key Recommendations must be customized. See speaker notes.</a:t>
            </a:r>
            <a:endParaRPr lang="en-US" sz="1400" b="1" dirty="0">
              <a:solidFill>
                <a:schemeClr val="bg1"/>
              </a:solidFill>
            </a:endParaRPr>
          </a:p>
        </p:txBody>
      </p:sp>
    </p:spTree>
    <p:extLst>
      <p:ext uri="{BB962C8B-B14F-4D97-AF65-F5344CB8AC3E}">
        <p14:creationId xmlns:p14="http://schemas.microsoft.com/office/powerpoint/2010/main" val="6603061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Health </a:t>
            </a:r>
            <a:r>
              <a:rPr lang="en-US" dirty="0"/>
              <a:t>– Key Findings</a:t>
            </a:r>
          </a:p>
        </p:txBody>
      </p:sp>
      <p:sp>
        <p:nvSpPr>
          <p:cNvPr id="4" name="Text Placeholder 3"/>
          <p:cNvSpPr>
            <a:spLocks noGrp="1"/>
          </p:cNvSpPr>
          <p:nvPr>
            <p:ph type="body" sz="quarter" idx="10"/>
          </p:nvPr>
        </p:nvSpPr>
        <p:spPr/>
        <p:txBody>
          <a:bodyPr>
            <a:normAutofit fontScale="92500" lnSpcReduction="10000"/>
          </a:bodyPr>
          <a:lstStyle/>
          <a:p>
            <a:r>
              <a:rPr lang="en-US" dirty="0" smtClean="0"/>
              <a:t>License Planning</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655209242"/>
              </p:ext>
            </p:extLst>
          </p:nvPr>
        </p:nvGraphicFramePr>
        <p:xfrm>
          <a:off x="326258" y="1219200"/>
          <a:ext cx="8610600" cy="1554480"/>
        </p:xfrm>
        <a:graphic>
          <a:graphicData uri="http://schemas.openxmlformats.org/drawingml/2006/table">
            <a:tbl>
              <a:tblPr firstRow="1" bandRow="1">
                <a:tableStyleId>{46F890A9-2807-4EBB-B81D-B2AA78EC7F39}</a:tableStyleId>
              </a:tblPr>
              <a:tblGrid>
                <a:gridCol w="2870200"/>
                <a:gridCol w="2870200"/>
                <a:gridCol w="2870200"/>
              </a:tblGrid>
              <a:tr h="261207">
                <a:tc>
                  <a:txBody>
                    <a:bodyPr/>
                    <a:lstStyle/>
                    <a:p>
                      <a:pPr algn="ctr"/>
                      <a:r>
                        <a:rPr lang="en-US" dirty="0" smtClean="0"/>
                        <a:t>Observation</a:t>
                      </a:r>
                      <a:endParaRPr lang="en-US" dirty="0"/>
                    </a:p>
                  </a:txBody>
                  <a:tcPr>
                    <a:solidFill>
                      <a:srgbClr val="A50021"/>
                    </a:solidFill>
                  </a:tcPr>
                </a:tc>
                <a:tc>
                  <a:txBody>
                    <a:bodyPr/>
                    <a:lstStyle/>
                    <a:p>
                      <a:pPr algn="ctr"/>
                      <a:r>
                        <a:rPr lang="en-US" dirty="0" smtClean="0"/>
                        <a:t>Recommendation</a:t>
                      </a:r>
                      <a:endParaRPr lang="en-US" dirty="0"/>
                    </a:p>
                  </a:txBody>
                  <a:tcPr>
                    <a:solidFill>
                      <a:srgbClr val="A50021"/>
                    </a:solidFill>
                  </a:tcPr>
                </a:tc>
                <a:tc>
                  <a:txBody>
                    <a:bodyPr/>
                    <a:lstStyle/>
                    <a:p>
                      <a:pPr algn="ctr"/>
                      <a:r>
                        <a:rPr lang="en-US" dirty="0" smtClean="0"/>
                        <a:t>Advantage</a:t>
                      </a:r>
                      <a:endParaRPr lang="en-US" dirty="0"/>
                    </a:p>
                  </a:txBody>
                  <a:tcPr>
                    <a:solidFill>
                      <a:srgbClr val="A50021"/>
                    </a:solidFill>
                  </a:tcPr>
                </a:tc>
              </a:tr>
              <a:tr h="989635">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33TB of Data Protection Enterprise is currently licensed</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Based on usage trends, this will grow to 36-40TB in the next 12-18 months </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The current licensed capacity is predicted to run out in August 2013</a:t>
                      </a:r>
                    </a:p>
                  </a:txBody>
                  <a:tcPr/>
                </a:tc>
                <a:tc>
                  <a:txBody>
                    <a:bodyPr/>
                    <a:lstStyle/>
                    <a:p>
                      <a:pPr marL="171450" indent="-171450">
                        <a:buFont typeface="Arial" pitchFamily="34" charset="0"/>
                        <a:buChar char="•"/>
                      </a:pPr>
                      <a:r>
                        <a:rPr lang="en-US" sz="1200" baseline="0" dirty="0" smtClean="0"/>
                        <a:t>N/A</a:t>
                      </a:r>
                    </a:p>
                    <a:p>
                      <a:pPr marL="171450" indent="-171450">
                        <a:buFont typeface="Arial" pitchFamily="34" charset="0"/>
                        <a:buChar char="•"/>
                      </a:pPr>
                      <a:r>
                        <a:rPr lang="en-US" sz="1200" dirty="0" smtClean="0"/>
                        <a:t>Purchase</a:t>
                      </a:r>
                      <a:r>
                        <a:rPr lang="en-US" sz="1200" baseline="0" dirty="0" smtClean="0"/>
                        <a:t> an addition X TB of protection capacity in July</a:t>
                      </a:r>
                      <a:endParaRPr lang="en-US" sz="1200" dirty="0"/>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N/A</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Prevents an out of capacity situation</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Enough license capacity will be owned to cover the next X months of growth</a:t>
                      </a:r>
                    </a:p>
                  </a:txBody>
                  <a:tcPr/>
                </a:tc>
              </a:tr>
            </a:tbl>
          </a:graphicData>
        </a:graphic>
      </p:graphicFrame>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8510" y="3876675"/>
            <a:ext cx="8105775" cy="2447925"/>
          </a:xfrm>
          <a:prstGeom prst="rect">
            <a:avLst/>
          </a:prstGeom>
          <a:noFill/>
          <a:ln w="9525">
            <a:solidFill>
              <a:schemeClr val="tx1"/>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6" name="Rounded Rectangular Callout 5"/>
          <p:cNvSpPr/>
          <p:nvPr/>
        </p:nvSpPr>
        <p:spPr>
          <a:xfrm>
            <a:off x="4885508" y="188640"/>
            <a:ext cx="2621743" cy="843326"/>
          </a:xfrm>
          <a:prstGeom prst="wedgeRoundRectCallout">
            <a:avLst>
              <a:gd name="adj1" fmla="val -85606"/>
              <a:gd name="adj2" fmla="val -29196"/>
              <a:gd name="adj3" fmla="val 16667"/>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bg1"/>
                </a:solidFill>
              </a:rPr>
              <a:t>This slide must be customized. See speaker notes.</a:t>
            </a:r>
            <a:endParaRPr lang="en-US" sz="1400" b="1" dirty="0">
              <a:solidFill>
                <a:schemeClr val="bg1"/>
              </a:solidFill>
            </a:endParaRPr>
          </a:p>
        </p:txBody>
      </p:sp>
    </p:spTree>
    <p:extLst>
      <p:ext uri="{BB962C8B-B14F-4D97-AF65-F5344CB8AC3E}">
        <p14:creationId xmlns:p14="http://schemas.microsoft.com/office/powerpoint/2010/main" val="11935508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Health </a:t>
            </a:r>
            <a:r>
              <a:rPr lang="en-US" dirty="0"/>
              <a:t>– Key Findings</a:t>
            </a:r>
          </a:p>
        </p:txBody>
      </p:sp>
      <p:sp>
        <p:nvSpPr>
          <p:cNvPr id="4" name="Text Placeholder 3"/>
          <p:cNvSpPr>
            <a:spLocks noGrp="1"/>
          </p:cNvSpPr>
          <p:nvPr>
            <p:ph type="body" sz="quarter" idx="10"/>
          </p:nvPr>
        </p:nvSpPr>
        <p:spPr/>
        <p:txBody>
          <a:bodyPr>
            <a:normAutofit fontScale="92500" lnSpcReduction="10000"/>
          </a:bodyPr>
          <a:lstStyle/>
          <a:p>
            <a:r>
              <a:rPr lang="en-US" dirty="0" smtClean="0"/>
              <a:t>Enterprise Support </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596556555"/>
              </p:ext>
            </p:extLst>
          </p:nvPr>
        </p:nvGraphicFramePr>
        <p:xfrm>
          <a:off x="326258" y="1219200"/>
          <a:ext cx="8610600" cy="4480560"/>
        </p:xfrm>
        <a:graphic>
          <a:graphicData uri="http://schemas.openxmlformats.org/drawingml/2006/table">
            <a:tbl>
              <a:tblPr firstRow="1" bandRow="1">
                <a:tableStyleId>{46F890A9-2807-4EBB-B81D-B2AA78EC7F39}</a:tableStyleId>
              </a:tblPr>
              <a:tblGrid>
                <a:gridCol w="2509539"/>
                <a:gridCol w="3230861"/>
                <a:gridCol w="2870200"/>
              </a:tblGrid>
              <a:tr h="319080">
                <a:tc>
                  <a:txBody>
                    <a:bodyPr/>
                    <a:lstStyle/>
                    <a:p>
                      <a:pPr algn="ctr"/>
                      <a:r>
                        <a:rPr lang="en-US" dirty="0" smtClean="0"/>
                        <a:t>Metric</a:t>
                      </a:r>
                      <a:endParaRPr lang="en-US" dirty="0"/>
                    </a:p>
                  </a:txBody>
                  <a:tcPr>
                    <a:solidFill>
                      <a:srgbClr val="A50021"/>
                    </a:solidFill>
                  </a:tcPr>
                </a:tc>
                <a:tc>
                  <a:txBody>
                    <a:bodyPr/>
                    <a:lstStyle/>
                    <a:p>
                      <a:pPr algn="ctr"/>
                      <a:r>
                        <a:rPr lang="en-US" dirty="0" smtClean="0"/>
                        <a:t>Observation</a:t>
                      </a:r>
                      <a:endParaRPr lang="en-US" dirty="0"/>
                    </a:p>
                  </a:txBody>
                  <a:tcPr>
                    <a:solidFill>
                      <a:srgbClr val="A50021"/>
                    </a:solidFill>
                  </a:tcPr>
                </a:tc>
                <a:tc>
                  <a:txBody>
                    <a:bodyPr/>
                    <a:lstStyle/>
                    <a:p>
                      <a:pPr algn="ctr"/>
                      <a:r>
                        <a:rPr lang="en-US" dirty="0" smtClean="0"/>
                        <a:t>Recommendation</a:t>
                      </a:r>
                      <a:endParaRPr lang="en-US" dirty="0"/>
                    </a:p>
                  </a:txBody>
                  <a:tcPr>
                    <a:solidFill>
                      <a:srgbClr val="A50021"/>
                    </a:solidFill>
                  </a:tcPr>
                </a:tc>
              </a:tr>
              <a:tr h="822960">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1" baseline="0" dirty="0" smtClean="0"/>
                        <a:t>    INCIDENT INDUCTION</a:t>
                      </a:r>
                    </a:p>
                  </a:txBody>
                  <a:tcPr anchor="ctr"/>
                </a:tc>
                <a:tc>
                  <a:txBody>
                    <a:bodyPr/>
                    <a:lstStyle/>
                    <a:p>
                      <a:pPr marL="0" indent="0">
                        <a:buFont typeface="Arial" pitchFamily="34" charset="0"/>
                        <a:buNone/>
                      </a:pPr>
                      <a:r>
                        <a:rPr lang="en-US" sz="1200" baseline="0" dirty="0" smtClean="0"/>
                        <a:t>49 support tickets in the last 12 months. This averages ~4 tickets per month compared to our customer average of 0.8 per month. </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t>Business Critical Support recommended due to high incident induction rate</a:t>
                      </a:r>
                    </a:p>
                  </a:txBody>
                  <a:tcPr anchor="ctr"/>
                </a:tc>
              </a:tr>
              <a:tr h="822960">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1" baseline="0" dirty="0" smtClean="0"/>
                        <a:t>    INCIDENT SEVERITY</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dirty="0" smtClean="0"/>
                        <a:t>14.3%</a:t>
                      </a:r>
                      <a:r>
                        <a:rPr lang="en-US" sz="1200" baseline="0" dirty="0" smtClean="0"/>
                        <a:t> of support incidents were marked as high severity.</a:t>
                      </a:r>
                      <a:endParaRPr lang="en-US" sz="1200" dirty="0" smtClean="0"/>
                    </a:p>
                  </a:txBody>
                  <a:tcPr anchor="ct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t>Business Critical Support recommended due to high number of critical incidents</a:t>
                      </a:r>
                    </a:p>
                  </a:txBody>
                  <a:tcPr anchor="ctr"/>
                </a:tc>
              </a:tr>
              <a:tr h="822960">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1" baseline="0" dirty="0" smtClean="0"/>
                        <a:t>    INCIDENT SUMMARY</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1" u="sng" dirty="0" smtClean="0"/>
                        <a:t>PRIMARY INCIDENT CATEGORIZATION</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dirty="0" smtClean="0"/>
                        <a:t>11 closed</a:t>
                      </a:r>
                      <a:r>
                        <a:rPr lang="en-US" sz="1200" baseline="0" dirty="0" smtClean="0"/>
                        <a:t> as environment (25%)</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t>10 closed as </a:t>
                      </a:r>
                      <a:r>
                        <a:rPr lang="en-US" sz="1200" baseline="0" dirty="0" err="1" smtClean="0"/>
                        <a:t>Commvault</a:t>
                      </a:r>
                      <a:r>
                        <a:rPr lang="en-US" sz="1200" baseline="0" dirty="0" smtClean="0"/>
                        <a:t> Software configuration related (22%)</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t>CommVault Engineering and Support instructor led training recommended for X personal</a:t>
                      </a:r>
                    </a:p>
                  </a:txBody>
                  <a:tcPr anchor="ctr"/>
                </a:tc>
              </a:tr>
              <a:tr h="822960">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1" baseline="0" dirty="0" smtClean="0"/>
                        <a:t>    SURVEY FEEDBACK</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t>2 completed support surveys</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t>1 rated very satisfied</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t>1 rated satisfied</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t>Increase survey feedback frequency</a:t>
                      </a:r>
                    </a:p>
                  </a:txBody>
                  <a:tcPr anchor="ctr"/>
                </a:tc>
              </a:tr>
              <a:tr h="822960">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1" baseline="0" dirty="0" smtClean="0"/>
                        <a:t>    COMMVAULT SUPPORT </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1" baseline="0" dirty="0" smtClean="0"/>
                        <a:t>    FORUM</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dirty="0" smtClean="0"/>
                        <a:t>N/A</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dirty="0" smtClean="0"/>
                        <a:t>Increase usage of the free CommVault support forum</a:t>
                      </a:r>
                      <a:r>
                        <a:rPr lang="en-US" sz="1200" baseline="0" dirty="0" smtClean="0"/>
                        <a:t> (</a:t>
                      </a:r>
                      <a:r>
                        <a:rPr lang="en-US" sz="1200" baseline="0" dirty="0" smtClean="0">
                          <a:solidFill>
                            <a:srgbClr val="0070C0"/>
                          </a:solidFill>
                        </a:rPr>
                        <a:t>http://www.commvaultsupport.com</a:t>
                      </a:r>
                      <a:r>
                        <a:rPr lang="en-US" sz="1200" baseline="0" dirty="0" smtClean="0"/>
                        <a:t>)</a:t>
                      </a:r>
                      <a:endParaRPr lang="en-US" sz="1200" dirty="0" smtClean="0"/>
                    </a:p>
                  </a:txBody>
                  <a:tcPr anchor="ctr"/>
                </a:tc>
              </a:tr>
            </a:tbl>
          </a:graphicData>
        </a:graphic>
      </p:graphicFrame>
      <p:sp>
        <p:nvSpPr>
          <p:cNvPr id="5" name="Rounded Rectangular Callout 4"/>
          <p:cNvSpPr/>
          <p:nvPr/>
        </p:nvSpPr>
        <p:spPr>
          <a:xfrm>
            <a:off x="4885508" y="188640"/>
            <a:ext cx="2621743" cy="843326"/>
          </a:xfrm>
          <a:prstGeom prst="wedgeRoundRectCallout">
            <a:avLst>
              <a:gd name="adj1" fmla="val -85606"/>
              <a:gd name="adj2" fmla="val -29196"/>
              <a:gd name="adj3" fmla="val 16667"/>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bg1"/>
                </a:solidFill>
              </a:rPr>
              <a:t>This slide must be customized. See speaker notes.</a:t>
            </a:r>
            <a:endParaRPr lang="en-US" sz="1400" b="1" dirty="0">
              <a:solidFill>
                <a:schemeClr val="bg1"/>
              </a:solidFill>
            </a:endParaRPr>
          </a:p>
        </p:txBody>
      </p:sp>
    </p:spTree>
    <p:extLst>
      <p:ext uri="{BB962C8B-B14F-4D97-AF65-F5344CB8AC3E}">
        <p14:creationId xmlns:p14="http://schemas.microsoft.com/office/powerpoint/2010/main" val="36482167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Health </a:t>
            </a:r>
            <a:r>
              <a:rPr lang="en-US" dirty="0"/>
              <a:t>– Key Findings</a:t>
            </a:r>
          </a:p>
        </p:txBody>
      </p:sp>
      <p:sp>
        <p:nvSpPr>
          <p:cNvPr id="4" name="Text Placeholder 3"/>
          <p:cNvSpPr>
            <a:spLocks noGrp="1"/>
          </p:cNvSpPr>
          <p:nvPr>
            <p:ph type="body" sz="quarter" idx="10"/>
          </p:nvPr>
        </p:nvSpPr>
        <p:spPr/>
        <p:txBody>
          <a:bodyPr>
            <a:normAutofit fontScale="92500" lnSpcReduction="10000"/>
          </a:bodyPr>
          <a:lstStyle/>
          <a:p>
            <a:r>
              <a:rPr lang="en-US" dirty="0" smtClean="0"/>
              <a:t>Backup Job Statistics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208930584"/>
              </p:ext>
            </p:extLst>
          </p:nvPr>
        </p:nvGraphicFramePr>
        <p:xfrm>
          <a:off x="326258" y="1219200"/>
          <a:ext cx="8610600" cy="1005840"/>
        </p:xfrm>
        <a:graphic>
          <a:graphicData uri="http://schemas.openxmlformats.org/drawingml/2006/table">
            <a:tbl>
              <a:tblPr firstRow="1" bandRow="1">
                <a:tableStyleId>{46F890A9-2807-4EBB-B81D-B2AA78EC7F39}</a:tableStyleId>
              </a:tblPr>
              <a:tblGrid>
                <a:gridCol w="1578742"/>
                <a:gridCol w="914400"/>
                <a:gridCol w="3048000"/>
                <a:gridCol w="3069458"/>
              </a:tblGrid>
              <a:tr h="272781">
                <a:tc>
                  <a:txBody>
                    <a:bodyPr/>
                    <a:lstStyle/>
                    <a:p>
                      <a:pPr algn="ctr"/>
                      <a:r>
                        <a:rPr lang="en-US" dirty="0" smtClean="0"/>
                        <a:t>Parameter</a:t>
                      </a:r>
                      <a:endParaRPr lang="en-US" dirty="0"/>
                    </a:p>
                  </a:txBody>
                  <a:tcPr>
                    <a:solidFill>
                      <a:srgbClr val="A50021"/>
                    </a:solidFill>
                  </a:tcPr>
                </a:tc>
                <a:tc>
                  <a:txBody>
                    <a:bodyPr/>
                    <a:lstStyle/>
                    <a:p>
                      <a:pPr algn="ctr"/>
                      <a:r>
                        <a:rPr lang="en-US" dirty="0" smtClean="0"/>
                        <a:t>Status</a:t>
                      </a:r>
                      <a:endParaRPr lang="en-US" dirty="0"/>
                    </a:p>
                  </a:txBody>
                  <a:tcPr>
                    <a:solidFill>
                      <a:srgbClr val="A50021"/>
                    </a:solidFill>
                  </a:tcPr>
                </a:tc>
                <a:tc>
                  <a:txBody>
                    <a:bodyPr/>
                    <a:lstStyle/>
                    <a:p>
                      <a:pPr algn="ctr"/>
                      <a:r>
                        <a:rPr lang="en-US" dirty="0" smtClean="0"/>
                        <a:t>Outcome</a:t>
                      </a:r>
                      <a:endParaRPr lang="en-US" dirty="0"/>
                    </a:p>
                  </a:txBody>
                  <a:tcPr>
                    <a:solidFill>
                      <a:srgbClr val="A50021"/>
                    </a:solidFill>
                  </a:tcPr>
                </a:tc>
                <a:tc>
                  <a:txBody>
                    <a:bodyPr/>
                    <a:lstStyle/>
                    <a:p>
                      <a:pPr algn="ctr"/>
                      <a:r>
                        <a:rPr lang="en-US" dirty="0" smtClean="0"/>
                        <a:t>Remarks</a:t>
                      </a:r>
                      <a:endParaRPr lang="en-US" dirty="0"/>
                    </a:p>
                  </a:txBody>
                  <a:tcPr>
                    <a:solidFill>
                      <a:srgbClr val="A50021"/>
                    </a:solidFill>
                  </a:tcPr>
                </a:tc>
              </a:tr>
              <a:tr h="393158">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t>&lt;Parameter&gt;</a:t>
                      </a:r>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solidFill>
                            <a:schemeClr val="tx1"/>
                          </a:solidFill>
                        </a:rPr>
                        <a:t>&lt;Insert status text&gt;</a:t>
                      </a:r>
                    </a:p>
                    <a:p>
                      <a:pPr marL="0" indent="0">
                        <a:buFont typeface="Arial" pitchFamily="34" charset="0"/>
                        <a:buNone/>
                      </a:pPr>
                      <a:endParaRPr lang="en-US" sz="1200" dirty="0" smtClean="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solidFill>
                            <a:schemeClr val="tx1"/>
                          </a:solidFill>
                        </a:rPr>
                        <a:t>&lt;Insert outcome text&gt;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baseline="0" dirty="0" smtClean="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solidFill>
                            <a:schemeClr val="tx1"/>
                          </a:solidFill>
                        </a:rPr>
                        <a:t>&lt;Insert remarks text, no “View Details”&gt;</a:t>
                      </a:r>
                    </a:p>
                  </a:txBody>
                  <a:tcPr/>
                </a:tc>
              </a:tr>
            </a:tbl>
          </a:graphicData>
        </a:graphic>
      </p:graphicFrame>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2534" y="3323346"/>
            <a:ext cx="7488203" cy="3001254"/>
          </a:xfrm>
          <a:prstGeom prst="rect">
            <a:avLst/>
          </a:prstGeom>
          <a:noFill/>
          <a:ln w="9525">
            <a:solidFill>
              <a:schemeClr val="tx1"/>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6843728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Health – </a:t>
            </a:r>
            <a:r>
              <a:rPr lang="en-US" dirty="0"/>
              <a:t>Key Findings</a:t>
            </a:r>
          </a:p>
        </p:txBody>
      </p:sp>
      <p:sp>
        <p:nvSpPr>
          <p:cNvPr id="4" name="Text Placeholder 3"/>
          <p:cNvSpPr>
            <a:spLocks noGrp="1"/>
          </p:cNvSpPr>
          <p:nvPr>
            <p:ph type="body" sz="quarter" idx="10"/>
          </p:nvPr>
        </p:nvSpPr>
        <p:spPr/>
        <p:txBody>
          <a:bodyPr>
            <a:normAutofit fontScale="92500" lnSpcReduction="10000"/>
          </a:bodyPr>
          <a:lstStyle/>
          <a:p>
            <a:r>
              <a:rPr lang="en-US" dirty="0" smtClean="0"/>
              <a:t>CommCell Health</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548975918"/>
              </p:ext>
            </p:extLst>
          </p:nvPr>
        </p:nvGraphicFramePr>
        <p:xfrm>
          <a:off x="326258" y="1219200"/>
          <a:ext cx="8610600" cy="1005840"/>
        </p:xfrm>
        <a:graphic>
          <a:graphicData uri="http://schemas.openxmlformats.org/drawingml/2006/table">
            <a:tbl>
              <a:tblPr firstRow="1" bandRow="1">
                <a:tableStyleId>{46F890A9-2807-4EBB-B81D-B2AA78EC7F39}</a:tableStyleId>
              </a:tblPr>
              <a:tblGrid>
                <a:gridCol w="1578742"/>
                <a:gridCol w="914400"/>
                <a:gridCol w="3048000"/>
                <a:gridCol w="3069458"/>
              </a:tblGrid>
              <a:tr h="272781">
                <a:tc>
                  <a:txBody>
                    <a:bodyPr/>
                    <a:lstStyle/>
                    <a:p>
                      <a:pPr algn="ctr"/>
                      <a:r>
                        <a:rPr lang="en-US" dirty="0" smtClean="0"/>
                        <a:t>Parameter</a:t>
                      </a:r>
                      <a:endParaRPr lang="en-US" dirty="0"/>
                    </a:p>
                  </a:txBody>
                  <a:tcPr>
                    <a:solidFill>
                      <a:srgbClr val="A50021"/>
                    </a:solidFill>
                  </a:tcPr>
                </a:tc>
                <a:tc>
                  <a:txBody>
                    <a:bodyPr/>
                    <a:lstStyle/>
                    <a:p>
                      <a:pPr algn="ctr"/>
                      <a:r>
                        <a:rPr lang="en-US" dirty="0" smtClean="0"/>
                        <a:t>Status</a:t>
                      </a:r>
                      <a:endParaRPr lang="en-US" dirty="0"/>
                    </a:p>
                  </a:txBody>
                  <a:tcPr>
                    <a:solidFill>
                      <a:srgbClr val="A50021"/>
                    </a:solidFill>
                  </a:tcPr>
                </a:tc>
                <a:tc>
                  <a:txBody>
                    <a:bodyPr/>
                    <a:lstStyle/>
                    <a:p>
                      <a:pPr algn="ctr"/>
                      <a:r>
                        <a:rPr lang="en-US" dirty="0" smtClean="0"/>
                        <a:t>Outcome</a:t>
                      </a:r>
                      <a:endParaRPr lang="en-US" dirty="0"/>
                    </a:p>
                  </a:txBody>
                  <a:tcPr>
                    <a:solidFill>
                      <a:srgbClr val="A50021"/>
                    </a:solidFill>
                  </a:tcPr>
                </a:tc>
                <a:tc>
                  <a:txBody>
                    <a:bodyPr/>
                    <a:lstStyle/>
                    <a:p>
                      <a:pPr algn="ctr"/>
                      <a:r>
                        <a:rPr lang="en-US" dirty="0" smtClean="0"/>
                        <a:t>Remarks</a:t>
                      </a:r>
                      <a:endParaRPr lang="en-US" dirty="0"/>
                    </a:p>
                  </a:txBody>
                  <a:tcPr>
                    <a:solidFill>
                      <a:srgbClr val="A50021"/>
                    </a:solidFill>
                  </a:tcPr>
                </a:tc>
              </a:tr>
              <a:tr h="393158">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t>&lt;Parameter&gt;</a:t>
                      </a:r>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solidFill>
                            <a:schemeClr val="tx1"/>
                          </a:solidFill>
                        </a:rPr>
                        <a:t>&lt;Insert status text&gt;</a:t>
                      </a:r>
                    </a:p>
                    <a:p>
                      <a:pPr marL="0" indent="0">
                        <a:buFont typeface="Arial" pitchFamily="34" charset="0"/>
                        <a:buNone/>
                      </a:pPr>
                      <a:endParaRPr lang="en-US" sz="1200" dirty="0" smtClean="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solidFill>
                            <a:schemeClr val="tx1"/>
                          </a:solidFill>
                        </a:rPr>
                        <a:t>&lt;Insert outcome text&gt;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baseline="0" dirty="0" smtClean="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solidFill>
                            <a:schemeClr val="tx1"/>
                          </a:solidFill>
                        </a:rPr>
                        <a:t>&lt;Insert remarks text, no “View Details”&gt;</a:t>
                      </a:r>
                    </a:p>
                  </a:txBody>
                  <a:tcPr/>
                </a:tc>
              </a:tr>
            </a:tbl>
          </a:graphicData>
        </a:graphic>
      </p:graphicFrame>
    </p:spTree>
    <p:extLst>
      <p:ext uri="{BB962C8B-B14F-4D97-AF65-F5344CB8AC3E}">
        <p14:creationId xmlns:p14="http://schemas.microsoft.com/office/powerpoint/2010/main" val="17309464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Health </a:t>
            </a:r>
            <a:r>
              <a:rPr lang="en-US" dirty="0"/>
              <a:t>– Key Findings</a:t>
            </a:r>
          </a:p>
        </p:txBody>
      </p:sp>
      <p:sp>
        <p:nvSpPr>
          <p:cNvPr id="4" name="Text Placeholder 3"/>
          <p:cNvSpPr>
            <a:spLocks noGrp="1"/>
          </p:cNvSpPr>
          <p:nvPr>
            <p:ph type="body" sz="quarter" idx="10"/>
          </p:nvPr>
        </p:nvSpPr>
        <p:spPr/>
        <p:txBody>
          <a:bodyPr>
            <a:normAutofit fontScale="92500" lnSpcReduction="10000"/>
          </a:bodyPr>
          <a:lstStyle/>
          <a:p>
            <a:r>
              <a:rPr lang="en-US" dirty="0" smtClean="0"/>
              <a:t>Client Health</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548975918"/>
              </p:ext>
            </p:extLst>
          </p:nvPr>
        </p:nvGraphicFramePr>
        <p:xfrm>
          <a:off x="326258" y="1219200"/>
          <a:ext cx="8610600" cy="1005840"/>
        </p:xfrm>
        <a:graphic>
          <a:graphicData uri="http://schemas.openxmlformats.org/drawingml/2006/table">
            <a:tbl>
              <a:tblPr firstRow="1" bandRow="1">
                <a:tableStyleId>{46F890A9-2807-4EBB-B81D-B2AA78EC7F39}</a:tableStyleId>
              </a:tblPr>
              <a:tblGrid>
                <a:gridCol w="1578742"/>
                <a:gridCol w="914400"/>
                <a:gridCol w="3048000"/>
                <a:gridCol w="3069458"/>
              </a:tblGrid>
              <a:tr h="272781">
                <a:tc>
                  <a:txBody>
                    <a:bodyPr/>
                    <a:lstStyle/>
                    <a:p>
                      <a:pPr algn="ctr"/>
                      <a:r>
                        <a:rPr lang="en-US" dirty="0" smtClean="0"/>
                        <a:t>Parameter</a:t>
                      </a:r>
                      <a:endParaRPr lang="en-US" dirty="0"/>
                    </a:p>
                  </a:txBody>
                  <a:tcPr>
                    <a:solidFill>
                      <a:srgbClr val="A50021"/>
                    </a:solidFill>
                  </a:tcPr>
                </a:tc>
                <a:tc>
                  <a:txBody>
                    <a:bodyPr/>
                    <a:lstStyle/>
                    <a:p>
                      <a:pPr algn="ctr"/>
                      <a:r>
                        <a:rPr lang="en-US" dirty="0" smtClean="0"/>
                        <a:t>Status</a:t>
                      </a:r>
                      <a:endParaRPr lang="en-US" dirty="0"/>
                    </a:p>
                  </a:txBody>
                  <a:tcPr>
                    <a:solidFill>
                      <a:srgbClr val="A50021"/>
                    </a:solidFill>
                  </a:tcPr>
                </a:tc>
                <a:tc>
                  <a:txBody>
                    <a:bodyPr/>
                    <a:lstStyle/>
                    <a:p>
                      <a:pPr algn="ctr"/>
                      <a:r>
                        <a:rPr lang="en-US" dirty="0" smtClean="0"/>
                        <a:t>Outcome</a:t>
                      </a:r>
                      <a:endParaRPr lang="en-US" dirty="0"/>
                    </a:p>
                  </a:txBody>
                  <a:tcPr>
                    <a:solidFill>
                      <a:srgbClr val="A50021"/>
                    </a:solidFill>
                  </a:tcPr>
                </a:tc>
                <a:tc>
                  <a:txBody>
                    <a:bodyPr/>
                    <a:lstStyle/>
                    <a:p>
                      <a:pPr algn="ctr"/>
                      <a:r>
                        <a:rPr lang="en-US" dirty="0" smtClean="0"/>
                        <a:t>Remarks</a:t>
                      </a:r>
                      <a:endParaRPr lang="en-US" dirty="0"/>
                    </a:p>
                  </a:txBody>
                  <a:tcPr>
                    <a:solidFill>
                      <a:srgbClr val="A50021"/>
                    </a:solidFill>
                  </a:tcPr>
                </a:tc>
              </a:tr>
              <a:tr h="393158">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t>&lt;Parameter&gt;</a:t>
                      </a:r>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solidFill>
                            <a:schemeClr val="tx1"/>
                          </a:solidFill>
                        </a:rPr>
                        <a:t>&lt;Insert status text&gt;</a:t>
                      </a:r>
                    </a:p>
                    <a:p>
                      <a:pPr marL="0" indent="0">
                        <a:buFont typeface="Arial" pitchFamily="34" charset="0"/>
                        <a:buNone/>
                      </a:pPr>
                      <a:endParaRPr lang="en-US" sz="1200" dirty="0" smtClean="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solidFill>
                            <a:schemeClr val="tx1"/>
                          </a:solidFill>
                        </a:rPr>
                        <a:t>&lt;Insert outcome text&gt;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baseline="0" dirty="0" smtClean="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solidFill>
                            <a:schemeClr val="tx1"/>
                          </a:solidFill>
                        </a:rPr>
                        <a:t>&lt;Insert remarks text, no “View Details”&gt;</a:t>
                      </a:r>
                    </a:p>
                  </a:txBody>
                  <a:tcPr/>
                </a:tc>
              </a:tr>
            </a:tbl>
          </a:graphicData>
        </a:graphic>
      </p:graphicFrame>
    </p:spTree>
    <p:extLst>
      <p:ext uri="{BB962C8B-B14F-4D97-AF65-F5344CB8AC3E}">
        <p14:creationId xmlns:p14="http://schemas.microsoft.com/office/powerpoint/2010/main" val="344048156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Health </a:t>
            </a:r>
            <a:r>
              <a:rPr lang="en-US" dirty="0"/>
              <a:t>– Key Findings</a:t>
            </a:r>
          </a:p>
        </p:txBody>
      </p:sp>
      <p:sp>
        <p:nvSpPr>
          <p:cNvPr id="4" name="Text Placeholder 3"/>
          <p:cNvSpPr>
            <a:spLocks noGrp="1"/>
          </p:cNvSpPr>
          <p:nvPr>
            <p:ph type="body" sz="quarter" idx="10"/>
          </p:nvPr>
        </p:nvSpPr>
        <p:spPr/>
        <p:txBody>
          <a:bodyPr>
            <a:normAutofit fontScale="92500" lnSpcReduction="10000"/>
          </a:bodyPr>
          <a:lstStyle/>
          <a:p>
            <a:r>
              <a:rPr lang="en-US" dirty="0" smtClean="0"/>
              <a:t>Top 10 Errors in last 24 hours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64201322"/>
              </p:ext>
            </p:extLst>
          </p:nvPr>
        </p:nvGraphicFramePr>
        <p:xfrm>
          <a:off x="326258" y="1219200"/>
          <a:ext cx="8595360" cy="1280160"/>
        </p:xfrm>
        <a:graphic>
          <a:graphicData uri="http://schemas.openxmlformats.org/drawingml/2006/table">
            <a:tbl>
              <a:tblPr firstRow="1" bandRow="1">
                <a:tableStyleId>{46F890A9-2807-4EBB-B81D-B2AA78EC7F39}</a:tableStyleId>
              </a:tblPr>
              <a:tblGrid>
                <a:gridCol w="1045342"/>
                <a:gridCol w="1066800"/>
                <a:gridCol w="6483218"/>
              </a:tblGrid>
              <a:tr h="284356">
                <a:tc>
                  <a:txBody>
                    <a:bodyPr/>
                    <a:lstStyle/>
                    <a:p>
                      <a:pPr algn="ctr"/>
                      <a:r>
                        <a:rPr lang="en-US" dirty="0" smtClean="0"/>
                        <a:t>Error Code</a:t>
                      </a:r>
                      <a:endParaRPr lang="en-US" dirty="0"/>
                    </a:p>
                  </a:txBody>
                  <a:tcPr>
                    <a:solidFill>
                      <a:srgbClr val="A50021"/>
                    </a:solidFill>
                  </a:tcPr>
                </a:tc>
                <a:tc>
                  <a:txBody>
                    <a:bodyPr/>
                    <a:lstStyle/>
                    <a:p>
                      <a:pPr algn="ctr"/>
                      <a:r>
                        <a:rPr lang="en-US" dirty="0" smtClean="0"/>
                        <a:t>Jobs Affected</a:t>
                      </a:r>
                      <a:endParaRPr lang="en-US" dirty="0"/>
                    </a:p>
                  </a:txBody>
                  <a:tcPr>
                    <a:solidFill>
                      <a:srgbClr val="A50021"/>
                    </a:solidFill>
                  </a:tcPr>
                </a:tc>
                <a:tc>
                  <a:txBody>
                    <a:bodyPr/>
                    <a:lstStyle/>
                    <a:p>
                      <a:pPr algn="ctr"/>
                      <a:r>
                        <a:rPr lang="en-US" dirty="0" smtClean="0"/>
                        <a:t>Description</a:t>
                      </a:r>
                      <a:endParaRPr lang="en-US" dirty="0"/>
                    </a:p>
                  </a:txBody>
                  <a:tcPr>
                    <a:solidFill>
                      <a:srgbClr val="A50021"/>
                    </a:solidFill>
                  </a:tcPr>
                </a:tc>
              </a:tr>
              <a:tr h="457200">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solidFill>
                            <a:schemeClr val="tx1"/>
                          </a:solidFill>
                        </a:rPr>
                        <a:t>&lt;Error Code&gt;</a:t>
                      </a:r>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solidFill>
                            <a:schemeClr val="tx1"/>
                          </a:solidFill>
                        </a:rPr>
                        <a:t>&lt;Jobs Affected&gt;</a:t>
                      </a:r>
                    </a:p>
                    <a:p>
                      <a:pPr marL="0" indent="0">
                        <a:buFont typeface="Arial" pitchFamily="34" charset="0"/>
                        <a:buNone/>
                      </a:pPr>
                      <a:endParaRPr lang="en-US" sz="1200" baseline="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solidFill>
                            <a:schemeClr val="tx1"/>
                          </a:solidFill>
                        </a:rPr>
                        <a:t>&lt;Description&gt;</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200" baseline="0" dirty="0" smtClean="0"/>
                    </a:p>
                  </a:txBody>
                  <a:tcPr/>
                </a:tc>
              </a:tr>
            </a:tbl>
          </a:graphicData>
        </a:graphic>
      </p:graphicFrame>
    </p:spTree>
    <p:extLst>
      <p:ext uri="{BB962C8B-B14F-4D97-AF65-F5344CB8AC3E}">
        <p14:creationId xmlns:p14="http://schemas.microsoft.com/office/powerpoint/2010/main" val="136730268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Health </a:t>
            </a:r>
            <a:r>
              <a:rPr lang="en-US" dirty="0"/>
              <a:t>– Key Findings</a:t>
            </a:r>
          </a:p>
        </p:txBody>
      </p:sp>
      <p:sp>
        <p:nvSpPr>
          <p:cNvPr id="4" name="Text Placeholder 3"/>
          <p:cNvSpPr>
            <a:spLocks noGrp="1"/>
          </p:cNvSpPr>
          <p:nvPr>
            <p:ph type="body" sz="quarter" idx="10"/>
          </p:nvPr>
        </p:nvSpPr>
        <p:spPr/>
        <p:txBody>
          <a:bodyPr>
            <a:normAutofit fontScale="92500" lnSpcReduction="10000"/>
          </a:bodyPr>
          <a:lstStyle/>
          <a:p>
            <a:r>
              <a:rPr lang="en-US" dirty="0" smtClean="0"/>
              <a:t>Top 10 Errors in last 24 hours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278297133"/>
              </p:ext>
            </p:extLst>
          </p:nvPr>
        </p:nvGraphicFramePr>
        <p:xfrm>
          <a:off x="326258" y="1219200"/>
          <a:ext cx="8595360" cy="1280160"/>
        </p:xfrm>
        <a:graphic>
          <a:graphicData uri="http://schemas.openxmlformats.org/drawingml/2006/table">
            <a:tbl>
              <a:tblPr firstRow="1" bandRow="1">
                <a:tableStyleId>{46F890A9-2807-4EBB-B81D-B2AA78EC7F39}</a:tableStyleId>
              </a:tblPr>
              <a:tblGrid>
                <a:gridCol w="1045342"/>
                <a:gridCol w="1066800"/>
                <a:gridCol w="6483218"/>
              </a:tblGrid>
              <a:tr h="284356">
                <a:tc>
                  <a:txBody>
                    <a:bodyPr/>
                    <a:lstStyle/>
                    <a:p>
                      <a:pPr algn="ctr"/>
                      <a:r>
                        <a:rPr lang="en-US" dirty="0" smtClean="0"/>
                        <a:t>Error Code</a:t>
                      </a:r>
                      <a:endParaRPr lang="en-US" dirty="0"/>
                    </a:p>
                  </a:txBody>
                  <a:tcPr>
                    <a:solidFill>
                      <a:srgbClr val="A50021"/>
                    </a:solidFill>
                  </a:tcPr>
                </a:tc>
                <a:tc>
                  <a:txBody>
                    <a:bodyPr/>
                    <a:lstStyle/>
                    <a:p>
                      <a:pPr algn="ctr"/>
                      <a:r>
                        <a:rPr lang="en-US" dirty="0" smtClean="0"/>
                        <a:t>Jobs Affected</a:t>
                      </a:r>
                      <a:endParaRPr lang="en-US" dirty="0"/>
                    </a:p>
                  </a:txBody>
                  <a:tcPr>
                    <a:solidFill>
                      <a:srgbClr val="A50021"/>
                    </a:solidFill>
                  </a:tcPr>
                </a:tc>
                <a:tc>
                  <a:txBody>
                    <a:bodyPr/>
                    <a:lstStyle/>
                    <a:p>
                      <a:pPr algn="ctr"/>
                      <a:r>
                        <a:rPr lang="en-US" dirty="0" smtClean="0"/>
                        <a:t>Description</a:t>
                      </a:r>
                      <a:endParaRPr lang="en-US" dirty="0"/>
                    </a:p>
                  </a:txBody>
                  <a:tcPr>
                    <a:solidFill>
                      <a:srgbClr val="A50021"/>
                    </a:solidFill>
                  </a:tcPr>
                </a:tc>
              </a:tr>
              <a:tr h="457200">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solidFill>
                            <a:schemeClr val="tx1"/>
                          </a:solidFill>
                        </a:rPr>
                        <a:t>&lt;Error Code&gt;</a:t>
                      </a:r>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solidFill>
                            <a:schemeClr val="tx1"/>
                          </a:solidFill>
                        </a:rPr>
                        <a:t>&lt;Jobs Affected&gt;</a:t>
                      </a:r>
                    </a:p>
                    <a:p>
                      <a:pPr marL="0" indent="0">
                        <a:buFont typeface="Arial" pitchFamily="34" charset="0"/>
                        <a:buNone/>
                      </a:pPr>
                      <a:endParaRPr lang="en-US" sz="1200" baseline="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solidFill>
                            <a:schemeClr val="tx1"/>
                          </a:solidFill>
                        </a:rPr>
                        <a:t>&lt;Description&gt;</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200" baseline="0" dirty="0" smtClean="0"/>
                    </a:p>
                  </a:txBody>
                  <a:tcPr/>
                </a:tc>
              </a:tr>
            </a:tbl>
          </a:graphicData>
        </a:graphic>
      </p:graphicFrame>
    </p:spTree>
    <p:extLst>
      <p:ext uri="{BB962C8B-B14F-4D97-AF65-F5344CB8AC3E}">
        <p14:creationId xmlns:p14="http://schemas.microsoft.com/office/powerpoint/2010/main" val="8533005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Health </a:t>
            </a:r>
            <a:r>
              <a:rPr lang="en-US" dirty="0"/>
              <a:t>– Key Findings</a:t>
            </a:r>
          </a:p>
        </p:txBody>
      </p:sp>
      <p:sp>
        <p:nvSpPr>
          <p:cNvPr id="4" name="Text Placeholder 3"/>
          <p:cNvSpPr>
            <a:spLocks noGrp="1"/>
          </p:cNvSpPr>
          <p:nvPr>
            <p:ph type="body" sz="quarter" idx="10"/>
          </p:nvPr>
        </p:nvSpPr>
        <p:spPr/>
        <p:txBody>
          <a:bodyPr>
            <a:normAutofit fontScale="92500" lnSpcReduction="10000"/>
          </a:bodyPr>
          <a:lstStyle/>
          <a:p>
            <a:r>
              <a:rPr lang="en-US" dirty="0" smtClean="0"/>
              <a:t>Deduplication Health</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548975918"/>
              </p:ext>
            </p:extLst>
          </p:nvPr>
        </p:nvGraphicFramePr>
        <p:xfrm>
          <a:off x="326258" y="1219200"/>
          <a:ext cx="8610600" cy="1005840"/>
        </p:xfrm>
        <a:graphic>
          <a:graphicData uri="http://schemas.openxmlformats.org/drawingml/2006/table">
            <a:tbl>
              <a:tblPr firstRow="1" bandRow="1">
                <a:tableStyleId>{46F890A9-2807-4EBB-B81D-B2AA78EC7F39}</a:tableStyleId>
              </a:tblPr>
              <a:tblGrid>
                <a:gridCol w="1578742"/>
                <a:gridCol w="914400"/>
                <a:gridCol w="3048000"/>
                <a:gridCol w="3069458"/>
              </a:tblGrid>
              <a:tr h="272781">
                <a:tc>
                  <a:txBody>
                    <a:bodyPr/>
                    <a:lstStyle/>
                    <a:p>
                      <a:pPr algn="ctr"/>
                      <a:r>
                        <a:rPr lang="en-US" dirty="0" smtClean="0"/>
                        <a:t>Parameter</a:t>
                      </a:r>
                      <a:endParaRPr lang="en-US" dirty="0"/>
                    </a:p>
                  </a:txBody>
                  <a:tcPr>
                    <a:solidFill>
                      <a:srgbClr val="A50021"/>
                    </a:solidFill>
                  </a:tcPr>
                </a:tc>
                <a:tc>
                  <a:txBody>
                    <a:bodyPr/>
                    <a:lstStyle/>
                    <a:p>
                      <a:pPr algn="ctr"/>
                      <a:r>
                        <a:rPr lang="en-US" dirty="0" smtClean="0"/>
                        <a:t>Status</a:t>
                      </a:r>
                      <a:endParaRPr lang="en-US" dirty="0"/>
                    </a:p>
                  </a:txBody>
                  <a:tcPr>
                    <a:solidFill>
                      <a:srgbClr val="A50021"/>
                    </a:solidFill>
                  </a:tcPr>
                </a:tc>
                <a:tc>
                  <a:txBody>
                    <a:bodyPr/>
                    <a:lstStyle/>
                    <a:p>
                      <a:pPr algn="ctr"/>
                      <a:r>
                        <a:rPr lang="en-US" dirty="0" smtClean="0"/>
                        <a:t>Outcome</a:t>
                      </a:r>
                      <a:endParaRPr lang="en-US" dirty="0"/>
                    </a:p>
                  </a:txBody>
                  <a:tcPr>
                    <a:solidFill>
                      <a:srgbClr val="A50021"/>
                    </a:solidFill>
                  </a:tcPr>
                </a:tc>
                <a:tc>
                  <a:txBody>
                    <a:bodyPr/>
                    <a:lstStyle/>
                    <a:p>
                      <a:pPr algn="ctr"/>
                      <a:r>
                        <a:rPr lang="en-US" dirty="0" smtClean="0"/>
                        <a:t>Remarks</a:t>
                      </a:r>
                      <a:endParaRPr lang="en-US" dirty="0"/>
                    </a:p>
                  </a:txBody>
                  <a:tcPr>
                    <a:solidFill>
                      <a:srgbClr val="A50021"/>
                    </a:solidFill>
                  </a:tcPr>
                </a:tc>
              </a:tr>
              <a:tr h="393158">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t>&lt;Parameter&gt;</a:t>
                      </a:r>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solidFill>
                            <a:schemeClr val="tx1"/>
                          </a:solidFill>
                        </a:rPr>
                        <a:t>&lt;Insert status text&gt;</a:t>
                      </a:r>
                    </a:p>
                    <a:p>
                      <a:pPr marL="0" indent="0">
                        <a:buFont typeface="Arial" pitchFamily="34" charset="0"/>
                        <a:buNone/>
                      </a:pPr>
                      <a:endParaRPr lang="en-US" sz="1200" dirty="0" smtClean="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solidFill>
                            <a:schemeClr val="tx1"/>
                          </a:solidFill>
                        </a:rPr>
                        <a:t>&lt;Insert outcome text&gt;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baseline="0" dirty="0" smtClean="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solidFill>
                            <a:schemeClr val="tx1"/>
                          </a:solidFill>
                        </a:rPr>
                        <a:t>&lt;Insert remarks text, no “View Details”&gt;</a:t>
                      </a:r>
                    </a:p>
                  </a:txBody>
                  <a:tcPr/>
                </a:tc>
              </a:tr>
            </a:tbl>
          </a:graphicData>
        </a:graphic>
      </p:graphicFrame>
    </p:spTree>
    <p:extLst>
      <p:ext uri="{BB962C8B-B14F-4D97-AF65-F5344CB8AC3E}">
        <p14:creationId xmlns:p14="http://schemas.microsoft.com/office/powerpoint/2010/main" val="183097493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Health </a:t>
            </a:r>
            <a:r>
              <a:rPr lang="en-US" dirty="0"/>
              <a:t>– Key Findings</a:t>
            </a:r>
          </a:p>
        </p:txBody>
      </p:sp>
      <p:sp>
        <p:nvSpPr>
          <p:cNvPr id="4" name="Text Placeholder 3"/>
          <p:cNvSpPr>
            <a:spLocks noGrp="1"/>
          </p:cNvSpPr>
          <p:nvPr>
            <p:ph type="body" sz="quarter" idx="10"/>
          </p:nvPr>
        </p:nvSpPr>
        <p:spPr/>
        <p:txBody>
          <a:bodyPr>
            <a:normAutofit fontScale="92500" lnSpcReduction="10000"/>
          </a:bodyPr>
          <a:lstStyle/>
          <a:p>
            <a:r>
              <a:rPr lang="en-US" dirty="0" smtClean="0"/>
              <a:t>Index Cache Health</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548975918"/>
              </p:ext>
            </p:extLst>
          </p:nvPr>
        </p:nvGraphicFramePr>
        <p:xfrm>
          <a:off x="326258" y="1219200"/>
          <a:ext cx="8610600" cy="1005840"/>
        </p:xfrm>
        <a:graphic>
          <a:graphicData uri="http://schemas.openxmlformats.org/drawingml/2006/table">
            <a:tbl>
              <a:tblPr firstRow="1" bandRow="1">
                <a:tableStyleId>{46F890A9-2807-4EBB-B81D-B2AA78EC7F39}</a:tableStyleId>
              </a:tblPr>
              <a:tblGrid>
                <a:gridCol w="1578742"/>
                <a:gridCol w="914400"/>
                <a:gridCol w="3048000"/>
                <a:gridCol w="3069458"/>
              </a:tblGrid>
              <a:tr h="272781">
                <a:tc>
                  <a:txBody>
                    <a:bodyPr/>
                    <a:lstStyle/>
                    <a:p>
                      <a:pPr algn="ctr"/>
                      <a:r>
                        <a:rPr lang="en-US" dirty="0" smtClean="0"/>
                        <a:t>Parameter</a:t>
                      </a:r>
                      <a:endParaRPr lang="en-US" dirty="0"/>
                    </a:p>
                  </a:txBody>
                  <a:tcPr>
                    <a:solidFill>
                      <a:srgbClr val="A50021"/>
                    </a:solidFill>
                  </a:tcPr>
                </a:tc>
                <a:tc>
                  <a:txBody>
                    <a:bodyPr/>
                    <a:lstStyle/>
                    <a:p>
                      <a:pPr algn="ctr"/>
                      <a:r>
                        <a:rPr lang="en-US" dirty="0" smtClean="0"/>
                        <a:t>Status</a:t>
                      </a:r>
                      <a:endParaRPr lang="en-US" dirty="0"/>
                    </a:p>
                  </a:txBody>
                  <a:tcPr>
                    <a:solidFill>
                      <a:srgbClr val="A50021"/>
                    </a:solidFill>
                  </a:tcPr>
                </a:tc>
                <a:tc>
                  <a:txBody>
                    <a:bodyPr/>
                    <a:lstStyle/>
                    <a:p>
                      <a:pPr algn="ctr"/>
                      <a:r>
                        <a:rPr lang="en-US" dirty="0" smtClean="0"/>
                        <a:t>Outcome</a:t>
                      </a:r>
                      <a:endParaRPr lang="en-US" dirty="0"/>
                    </a:p>
                  </a:txBody>
                  <a:tcPr>
                    <a:solidFill>
                      <a:srgbClr val="A50021"/>
                    </a:solidFill>
                  </a:tcPr>
                </a:tc>
                <a:tc>
                  <a:txBody>
                    <a:bodyPr/>
                    <a:lstStyle/>
                    <a:p>
                      <a:pPr algn="ctr"/>
                      <a:r>
                        <a:rPr lang="en-US" dirty="0" smtClean="0"/>
                        <a:t>Remarks</a:t>
                      </a:r>
                      <a:endParaRPr lang="en-US" dirty="0"/>
                    </a:p>
                  </a:txBody>
                  <a:tcPr>
                    <a:solidFill>
                      <a:srgbClr val="A50021"/>
                    </a:solidFill>
                  </a:tcPr>
                </a:tc>
              </a:tr>
              <a:tr h="393158">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t>&lt;Parameter&gt;</a:t>
                      </a:r>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solidFill>
                            <a:schemeClr val="tx1"/>
                          </a:solidFill>
                        </a:rPr>
                        <a:t>&lt;Insert status text&gt;</a:t>
                      </a:r>
                    </a:p>
                    <a:p>
                      <a:pPr marL="0" indent="0">
                        <a:buFont typeface="Arial" pitchFamily="34" charset="0"/>
                        <a:buNone/>
                      </a:pPr>
                      <a:endParaRPr lang="en-US" sz="1200" dirty="0" smtClean="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solidFill>
                            <a:schemeClr val="tx1"/>
                          </a:solidFill>
                        </a:rPr>
                        <a:t>&lt;Insert outcome text&gt;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baseline="0" dirty="0" smtClean="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solidFill>
                            <a:schemeClr val="tx1"/>
                          </a:solidFill>
                        </a:rPr>
                        <a:t>&lt;Insert remarks text, no “View Details”&gt;</a:t>
                      </a:r>
                    </a:p>
                  </a:txBody>
                  <a:tcPr/>
                </a:tc>
              </a:tr>
            </a:tbl>
          </a:graphicData>
        </a:graphic>
      </p:graphicFrame>
    </p:spTree>
    <p:extLst>
      <p:ext uri="{BB962C8B-B14F-4D97-AF65-F5344CB8AC3E}">
        <p14:creationId xmlns:p14="http://schemas.microsoft.com/office/powerpoint/2010/main" val="8197534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Introduction to the Value Assessment</a:t>
            </a:r>
          </a:p>
        </p:txBody>
      </p:sp>
      <p:sp>
        <p:nvSpPr>
          <p:cNvPr id="5" name="Rectangle 4"/>
          <p:cNvSpPr/>
          <p:nvPr/>
        </p:nvSpPr>
        <p:spPr>
          <a:xfrm>
            <a:off x="6100578" y="1617130"/>
            <a:ext cx="1724543" cy="1984427"/>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502369" y="2336325"/>
            <a:ext cx="928459" cy="369332"/>
          </a:xfrm>
          <a:prstGeom prst="rect">
            <a:avLst/>
          </a:prstGeom>
          <a:noFill/>
        </p:spPr>
        <p:txBody>
          <a:bodyPr wrap="none" rtlCol="0">
            <a:spAutoFit/>
          </a:bodyPr>
          <a:lstStyle/>
          <a:p>
            <a:r>
              <a:rPr lang="en-US" dirty="0" smtClean="0"/>
              <a:t>Themes</a:t>
            </a:r>
            <a:endParaRPr lang="en-US" dirty="0"/>
          </a:p>
        </p:txBody>
      </p:sp>
      <p:sp>
        <p:nvSpPr>
          <p:cNvPr id="7" name="Rectangle 6"/>
          <p:cNvSpPr/>
          <p:nvPr/>
        </p:nvSpPr>
        <p:spPr>
          <a:xfrm>
            <a:off x="1814109" y="1617133"/>
            <a:ext cx="1724543" cy="342852"/>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b"/>
          <a:lstStyle/>
          <a:p>
            <a:pPr algn="ctr"/>
            <a:r>
              <a:rPr lang="en-US" dirty="0" smtClean="0"/>
              <a:t>Alignment</a:t>
            </a:r>
            <a:endParaRPr lang="en-US" dirty="0"/>
          </a:p>
        </p:txBody>
      </p:sp>
      <p:sp>
        <p:nvSpPr>
          <p:cNvPr id="8" name="Rectangle 7"/>
          <p:cNvSpPr/>
          <p:nvPr/>
        </p:nvSpPr>
        <p:spPr>
          <a:xfrm>
            <a:off x="1814109" y="1617133"/>
            <a:ext cx="1724543" cy="200601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6101036" y="1617131"/>
            <a:ext cx="1724543" cy="342853"/>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b"/>
          <a:lstStyle/>
          <a:p>
            <a:pPr algn="ctr"/>
            <a:r>
              <a:rPr lang="en-US" dirty="0" smtClean="0"/>
              <a:t>Health</a:t>
            </a:r>
            <a:endParaRPr lang="en-US" dirty="0"/>
          </a:p>
        </p:txBody>
      </p:sp>
      <p:sp>
        <p:nvSpPr>
          <p:cNvPr id="10" name="Rectangle 9"/>
          <p:cNvSpPr/>
          <p:nvPr/>
        </p:nvSpPr>
        <p:spPr>
          <a:xfrm>
            <a:off x="3970371" y="1617132"/>
            <a:ext cx="1724543" cy="342851"/>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b"/>
          <a:lstStyle/>
          <a:p>
            <a:pPr algn="ctr"/>
            <a:r>
              <a:rPr lang="en-US" dirty="0" smtClean="0"/>
              <a:t>Adoption</a:t>
            </a:r>
            <a:endParaRPr lang="en-US" dirty="0"/>
          </a:p>
        </p:txBody>
      </p:sp>
      <p:sp>
        <p:nvSpPr>
          <p:cNvPr id="11" name="Rectangle 10"/>
          <p:cNvSpPr/>
          <p:nvPr/>
        </p:nvSpPr>
        <p:spPr>
          <a:xfrm>
            <a:off x="1813651" y="3791571"/>
            <a:ext cx="6011470" cy="58896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FF0000"/>
                </a:solidFill>
              </a:rPr>
              <a:t>CommVault Solution Update</a:t>
            </a:r>
            <a:endParaRPr lang="en-US" dirty="0">
              <a:solidFill>
                <a:srgbClr val="FF0000"/>
              </a:solidFill>
            </a:endParaRPr>
          </a:p>
        </p:txBody>
      </p:sp>
      <p:sp>
        <p:nvSpPr>
          <p:cNvPr id="12" name="TextBox 11"/>
          <p:cNvSpPr txBox="1"/>
          <p:nvPr/>
        </p:nvSpPr>
        <p:spPr>
          <a:xfrm>
            <a:off x="1853919" y="2210273"/>
            <a:ext cx="1673010" cy="1169551"/>
          </a:xfrm>
          <a:prstGeom prst="rect">
            <a:avLst/>
          </a:prstGeom>
          <a:noFill/>
        </p:spPr>
        <p:txBody>
          <a:bodyPr wrap="square" rtlCol="0">
            <a:spAutoFit/>
          </a:bodyPr>
          <a:lstStyle/>
          <a:p>
            <a:pPr algn="ctr"/>
            <a:r>
              <a:rPr lang="en-US" sz="1400" dirty="0" smtClean="0"/>
              <a:t>Identify key business drivers, alignment at all levels, and access to key resources</a:t>
            </a:r>
            <a:endParaRPr lang="en-US" sz="1400" dirty="0"/>
          </a:p>
        </p:txBody>
      </p:sp>
      <p:sp>
        <p:nvSpPr>
          <p:cNvPr id="13" name="Rectangle 12"/>
          <p:cNvSpPr/>
          <p:nvPr/>
        </p:nvSpPr>
        <p:spPr>
          <a:xfrm>
            <a:off x="3970371" y="1617132"/>
            <a:ext cx="1724543" cy="2006012"/>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3990548" y="1999574"/>
            <a:ext cx="1673010" cy="1384995"/>
          </a:xfrm>
          <a:prstGeom prst="rect">
            <a:avLst/>
          </a:prstGeom>
          <a:noFill/>
        </p:spPr>
        <p:txBody>
          <a:bodyPr wrap="square" rtlCol="0">
            <a:spAutoFit/>
          </a:bodyPr>
          <a:lstStyle/>
          <a:p>
            <a:pPr algn="ctr"/>
            <a:r>
              <a:rPr lang="en-US" sz="1400" dirty="0" smtClean="0"/>
              <a:t>Review the use and adoption of the platform with focus on realizing the full </a:t>
            </a:r>
            <a:r>
              <a:rPr lang="en-US" sz="1400" dirty="0" smtClean="0">
                <a:solidFill>
                  <a:srgbClr val="000000"/>
                </a:solidFill>
              </a:rPr>
              <a:t>value of your investment</a:t>
            </a:r>
            <a:endParaRPr lang="en-US" sz="1400" dirty="0">
              <a:solidFill>
                <a:srgbClr val="000000"/>
              </a:solidFill>
            </a:endParaRPr>
          </a:p>
        </p:txBody>
      </p:sp>
      <p:sp>
        <p:nvSpPr>
          <p:cNvPr id="15" name="TextBox 14"/>
          <p:cNvSpPr txBox="1"/>
          <p:nvPr/>
        </p:nvSpPr>
        <p:spPr>
          <a:xfrm>
            <a:off x="439657" y="5143473"/>
            <a:ext cx="1107996" cy="369332"/>
          </a:xfrm>
          <a:prstGeom prst="rect">
            <a:avLst/>
          </a:prstGeom>
          <a:noFill/>
        </p:spPr>
        <p:txBody>
          <a:bodyPr wrap="none" rtlCol="0">
            <a:spAutoFit/>
          </a:bodyPr>
          <a:lstStyle/>
          <a:p>
            <a:r>
              <a:rPr lang="en-US" dirty="0" smtClean="0"/>
              <a:t>Measures</a:t>
            </a:r>
            <a:endParaRPr lang="en-US" dirty="0"/>
          </a:p>
        </p:txBody>
      </p:sp>
      <p:sp>
        <p:nvSpPr>
          <p:cNvPr id="16" name="Rounded Rectangle 15"/>
          <p:cNvSpPr/>
          <p:nvPr/>
        </p:nvSpPr>
        <p:spPr>
          <a:xfrm>
            <a:off x="1737906" y="4532381"/>
            <a:ext cx="6197181" cy="1622234"/>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p:cNvSpPr txBox="1"/>
          <p:nvPr/>
        </p:nvSpPr>
        <p:spPr>
          <a:xfrm>
            <a:off x="2387586" y="4717884"/>
            <a:ext cx="2505814" cy="523220"/>
          </a:xfrm>
          <a:prstGeom prst="rect">
            <a:avLst/>
          </a:prstGeom>
          <a:noFill/>
        </p:spPr>
        <p:txBody>
          <a:bodyPr wrap="none" rtlCol="0">
            <a:spAutoFit/>
          </a:bodyPr>
          <a:lstStyle/>
          <a:p>
            <a:r>
              <a:rPr lang="en-US" sz="1400" dirty="0" smtClean="0"/>
              <a:t>Green measures are considered</a:t>
            </a:r>
          </a:p>
          <a:p>
            <a:r>
              <a:rPr lang="en-US" sz="1400" dirty="0" smtClean="0">
                <a:solidFill>
                  <a:srgbClr val="3366FF"/>
                </a:solidFill>
              </a:rPr>
              <a:t>healthy </a:t>
            </a:r>
            <a:r>
              <a:rPr lang="en-US" sz="1400" dirty="0" smtClean="0"/>
              <a:t>or</a:t>
            </a:r>
            <a:r>
              <a:rPr lang="en-US" sz="1400" dirty="0" smtClean="0">
                <a:solidFill>
                  <a:srgbClr val="3366FF"/>
                </a:solidFill>
              </a:rPr>
              <a:t> fully leveraged</a:t>
            </a:r>
            <a:endParaRPr lang="en-US" sz="1400" dirty="0">
              <a:solidFill>
                <a:srgbClr val="3366FF"/>
              </a:solidFill>
            </a:endParaRPr>
          </a:p>
        </p:txBody>
      </p:sp>
      <p:sp>
        <p:nvSpPr>
          <p:cNvPr id="27" name="TextBox 26"/>
          <p:cNvSpPr txBox="1"/>
          <p:nvPr/>
        </p:nvSpPr>
        <p:spPr>
          <a:xfrm>
            <a:off x="2390751" y="5495756"/>
            <a:ext cx="2454819" cy="523220"/>
          </a:xfrm>
          <a:prstGeom prst="rect">
            <a:avLst/>
          </a:prstGeom>
          <a:noFill/>
        </p:spPr>
        <p:txBody>
          <a:bodyPr wrap="none" rtlCol="0">
            <a:spAutoFit/>
          </a:bodyPr>
          <a:lstStyle/>
          <a:p>
            <a:r>
              <a:rPr lang="en-US" sz="1400" dirty="0" smtClean="0"/>
              <a:t>Yellow measures indicate an </a:t>
            </a:r>
          </a:p>
          <a:p>
            <a:r>
              <a:rPr lang="en-US" sz="1400" dirty="0"/>
              <a:t>a</a:t>
            </a:r>
            <a:r>
              <a:rPr lang="en-US" sz="1400" dirty="0" smtClean="0"/>
              <a:t>n area for </a:t>
            </a:r>
            <a:r>
              <a:rPr lang="en-US" sz="1400" dirty="0" smtClean="0">
                <a:solidFill>
                  <a:srgbClr val="3366FF"/>
                </a:solidFill>
              </a:rPr>
              <a:t>some improvement</a:t>
            </a:r>
            <a:endParaRPr lang="en-US" sz="1400" dirty="0">
              <a:solidFill>
                <a:srgbClr val="3366FF"/>
              </a:solidFill>
            </a:endParaRPr>
          </a:p>
        </p:txBody>
      </p:sp>
      <p:sp>
        <p:nvSpPr>
          <p:cNvPr id="28" name="TextBox 27"/>
          <p:cNvSpPr txBox="1"/>
          <p:nvPr/>
        </p:nvSpPr>
        <p:spPr>
          <a:xfrm>
            <a:off x="5429274" y="4586322"/>
            <a:ext cx="2505814" cy="738664"/>
          </a:xfrm>
          <a:prstGeom prst="rect">
            <a:avLst/>
          </a:prstGeom>
          <a:noFill/>
        </p:spPr>
        <p:txBody>
          <a:bodyPr wrap="square" rtlCol="0">
            <a:spAutoFit/>
          </a:bodyPr>
          <a:lstStyle/>
          <a:p>
            <a:r>
              <a:rPr lang="en-US" sz="1400" dirty="0" smtClean="0"/>
              <a:t>Red measures indicate areas of</a:t>
            </a:r>
          </a:p>
          <a:p>
            <a:r>
              <a:rPr lang="en-US" sz="1400" dirty="0">
                <a:solidFill>
                  <a:srgbClr val="000000"/>
                </a:solidFill>
              </a:rPr>
              <a:t>c</a:t>
            </a:r>
            <a:r>
              <a:rPr lang="en-US" sz="1400" dirty="0" smtClean="0">
                <a:solidFill>
                  <a:srgbClr val="000000"/>
                </a:solidFill>
              </a:rPr>
              <a:t>oncern and </a:t>
            </a:r>
            <a:r>
              <a:rPr lang="en-US" sz="1400" dirty="0" smtClean="0">
                <a:solidFill>
                  <a:srgbClr val="3366FF"/>
                </a:solidFill>
              </a:rPr>
              <a:t>require</a:t>
            </a:r>
            <a:r>
              <a:rPr lang="en-US" sz="1400" dirty="0" smtClean="0">
                <a:solidFill>
                  <a:srgbClr val="000000"/>
                </a:solidFill>
              </a:rPr>
              <a:t> </a:t>
            </a:r>
            <a:r>
              <a:rPr lang="en-US" sz="1400" dirty="0" smtClean="0">
                <a:solidFill>
                  <a:srgbClr val="3366FF"/>
                </a:solidFill>
              </a:rPr>
              <a:t>improvement</a:t>
            </a:r>
            <a:endParaRPr lang="en-US" sz="1400" dirty="0">
              <a:solidFill>
                <a:srgbClr val="3366FF"/>
              </a:solidFill>
            </a:endParaRPr>
          </a:p>
        </p:txBody>
      </p:sp>
      <p:sp>
        <p:nvSpPr>
          <p:cNvPr id="29" name="TextBox 28"/>
          <p:cNvSpPr txBox="1"/>
          <p:nvPr/>
        </p:nvSpPr>
        <p:spPr>
          <a:xfrm>
            <a:off x="5429274" y="5356611"/>
            <a:ext cx="2396305" cy="738664"/>
          </a:xfrm>
          <a:prstGeom prst="rect">
            <a:avLst/>
          </a:prstGeom>
          <a:noFill/>
        </p:spPr>
        <p:txBody>
          <a:bodyPr wrap="square" rtlCol="0">
            <a:spAutoFit/>
          </a:bodyPr>
          <a:lstStyle/>
          <a:p>
            <a:r>
              <a:rPr lang="en-US" sz="1400" dirty="0" smtClean="0"/>
              <a:t>Grey measures are informational and may </a:t>
            </a:r>
            <a:r>
              <a:rPr lang="en-US" sz="1400" dirty="0" smtClean="0">
                <a:solidFill>
                  <a:srgbClr val="3366FF"/>
                </a:solidFill>
              </a:rPr>
              <a:t>not be a priority </a:t>
            </a:r>
            <a:r>
              <a:rPr lang="en-US" sz="1400" dirty="0" smtClean="0"/>
              <a:t>given current goals</a:t>
            </a:r>
            <a:endParaRPr lang="en-US" sz="1400" dirty="0">
              <a:solidFill>
                <a:srgbClr val="3366FF"/>
              </a:solidFill>
            </a:endParaRPr>
          </a:p>
        </p:txBody>
      </p:sp>
      <p:sp>
        <p:nvSpPr>
          <p:cNvPr id="30" name="TextBox 29"/>
          <p:cNvSpPr txBox="1"/>
          <p:nvPr/>
        </p:nvSpPr>
        <p:spPr>
          <a:xfrm>
            <a:off x="6128665" y="2208822"/>
            <a:ext cx="1673010" cy="1169551"/>
          </a:xfrm>
          <a:prstGeom prst="rect">
            <a:avLst/>
          </a:prstGeom>
          <a:noFill/>
        </p:spPr>
        <p:txBody>
          <a:bodyPr wrap="square" rtlCol="0">
            <a:spAutoFit/>
          </a:bodyPr>
          <a:lstStyle/>
          <a:p>
            <a:pPr algn="ctr"/>
            <a:r>
              <a:rPr lang="en-US" sz="1400" dirty="0" smtClean="0"/>
              <a:t>Review of potential configuration, architectural, and operational/SLA issues</a:t>
            </a:r>
            <a:endParaRPr lang="en-US" sz="1400" dirty="0"/>
          </a:p>
        </p:txBody>
      </p:sp>
      <p:pic>
        <p:nvPicPr>
          <p:cNvPr id="31" name="Picture 30" descr="partne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6656" y="1135570"/>
            <a:ext cx="1725001" cy="481563"/>
          </a:xfrm>
          <a:prstGeom prst="rect">
            <a:avLst/>
          </a:prstGeom>
        </p:spPr>
      </p:pic>
      <p:pic>
        <p:nvPicPr>
          <p:cNvPr id="33" name="Picture 32" descr="health.jpg"/>
          <p:cNvPicPr>
            <a:picLocks noChangeAspect="1"/>
          </p:cNvPicPr>
          <p:nvPr/>
        </p:nvPicPr>
        <p:blipFill rotWithShape="1">
          <a:blip r:embed="rId3">
            <a:extLst>
              <a:ext uri="{28A0092B-C50C-407E-A947-70E740481C1C}">
                <a14:useLocalDpi xmlns:a14="http://schemas.microsoft.com/office/drawing/2010/main" val="0"/>
              </a:ext>
            </a:extLst>
          </a:blip>
          <a:srcRect l="9566" t="28216" r="8774" b="13452"/>
          <a:stretch/>
        </p:blipFill>
        <p:spPr>
          <a:xfrm>
            <a:off x="6615670" y="1127100"/>
            <a:ext cx="674129" cy="481563"/>
          </a:xfrm>
          <a:prstGeom prst="roundRect">
            <a:avLst/>
          </a:prstGeom>
          <a:ln>
            <a:solidFill>
              <a:schemeClr val="bg2">
                <a:lumMod val="75000"/>
              </a:schemeClr>
            </a:solidFill>
          </a:ln>
        </p:spPr>
      </p:pic>
      <p:pic>
        <p:nvPicPr>
          <p:cNvPr id="34" name="Picture 33" descr="hands.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0166" y="948269"/>
            <a:ext cx="727736" cy="651930"/>
          </a:xfrm>
          <a:prstGeom prst="rect">
            <a:avLst/>
          </a:prstGeom>
        </p:spPr>
      </p:pic>
      <p:pic>
        <p:nvPicPr>
          <p:cNvPr id="36" name="Picture 35"/>
          <p:cNvPicPr>
            <a:picLocks noChangeAspect="1"/>
          </p:cNvPicPr>
          <p:nvPr/>
        </p:nvPicPr>
        <p:blipFill>
          <a:blip r:embed="rId5"/>
          <a:stretch>
            <a:fillRect/>
          </a:stretch>
        </p:blipFill>
        <p:spPr>
          <a:xfrm>
            <a:off x="1862314" y="4810768"/>
            <a:ext cx="561975" cy="342900"/>
          </a:xfrm>
          <a:prstGeom prst="rect">
            <a:avLst/>
          </a:prstGeom>
          <a:effectLst>
            <a:outerShdw blurRad="50800" dist="38100" dir="2700000" algn="tl" rotWithShape="0">
              <a:prstClr val="black">
                <a:alpha val="40000"/>
              </a:prstClr>
            </a:outerShdw>
          </a:effectLst>
        </p:spPr>
      </p:pic>
      <p:pic>
        <p:nvPicPr>
          <p:cNvPr id="37" name="Picture 36"/>
          <p:cNvPicPr>
            <a:picLocks noChangeAspect="1"/>
          </p:cNvPicPr>
          <p:nvPr/>
        </p:nvPicPr>
        <p:blipFill>
          <a:blip r:embed="rId6"/>
          <a:stretch>
            <a:fillRect/>
          </a:stretch>
        </p:blipFill>
        <p:spPr>
          <a:xfrm>
            <a:off x="1851277" y="5581153"/>
            <a:ext cx="571500" cy="352425"/>
          </a:xfrm>
          <a:prstGeom prst="rect">
            <a:avLst/>
          </a:prstGeom>
          <a:effectLst>
            <a:outerShdw blurRad="50800" dist="38100" dir="2700000" algn="tl" rotWithShape="0">
              <a:prstClr val="black">
                <a:alpha val="40000"/>
              </a:prstClr>
            </a:outerShdw>
          </a:effectLst>
        </p:spPr>
      </p:pic>
      <p:pic>
        <p:nvPicPr>
          <p:cNvPr id="38" name="Picture 37"/>
          <p:cNvPicPr>
            <a:picLocks noChangeAspect="1"/>
          </p:cNvPicPr>
          <p:nvPr/>
        </p:nvPicPr>
        <p:blipFill>
          <a:blip r:embed="rId7"/>
          <a:stretch>
            <a:fillRect/>
          </a:stretch>
        </p:blipFill>
        <p:spPr>
          <a:xfrm>
            <a:off x="4866747" y="4810768"/>
            <a:ext cx="561975" cy="342900"/>
          </a:xfrm>
          <a:prstGeom prst="rect">
            <a:avLst/>
          </a:prstGeom>
          <a:effectLst>
            <a:outerShdw blurRad="50800" dist="38100" dir="2700000" algn="tl" rotWithShape="0">
              <a:prstClr val="black">
                <a:alpha val="40000"/>
              </a:prstClr>
            </a:outerShdw>
          </a:effectLst>
        </p:spPr>
      </p:pic>
      <p:pic>
        <p:nvPicPr>
          <p:cNvPr id="41" name="Picture 40"/>
          <p:cNvPicPr>
            <a:picLocks noChangeAspect="1"/>
          </p:cNvPicPr>
          <p:nvPr/>
        </p:nvPicPr>
        <p:blipFill>
          <a:blip r:embed="rId8"/>
          <a:stretch>
            <a:fillRect/>
          </a:stretch>
        </p:blipFill>
        <p:spPr>
          <a:xfrm>
            <a:off x="4856434" y="5581153"/>
            <a:ext cx="561975" cy="35242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8106062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46003" y="2286000"/>
            <a:ext cx="7255731" cy="2514600"/>
          </a:xfrm>
        </p:spPr>
        <p:txBody>
          <a:bodyPr/>
          <a:lstStyle/>
          <a:p>
            <a:pPr algn="ctr"/>
            <a:r>
              <a:rPr lang="en-US" sz="4000" dirty="0" smtClean="0"/>
              <a:t>Solution Update</a:t>
            </a:r>
            <a:endParaRPr lang="en-US" sz="4000" dirty="0"/>
          </a:p>
        </p:txBody>
      </p:sp>
    </p:spTree>
    <p:extLst>
      <p:ext uri="{BB962C8B-B14F-4D97-AF65-F5344CB8AC3E}">
        <p14:creationId xmlns:p14="http://schemas.microsoft.com/office/powerpoint/2010/main" val="12077073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ommon-platform-CONTENTSTORE.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1000" y="1277308"/>
            <a:ext cx="3979994" cy="5352092"/>
          </a:xfrm>
          <a:prstGeom prst="rect">
            <a:avLst/>
          </a:prstGeom>
        </p:spPr>
      </p:pic>
      <p:sp>
        <p:nvSpPr>
          <p:cNvPr id="2" name="Title 1"/>
          <p:cNvSpPr>
            <a:spLocks noGrp="1"/>
          </p:cNvSpPr>
          <p:nvPr>
            <p:ph type="title"/>
          </p:nvPr>
        </p:nvSpPr>
        <p:spPr>
          <a:ln>
            <a:noFill/>
          </a:ln>
        </p:spPr>
        <p:txBody>
          <a:bodyPr>
            <a:normAutofit fontScale="90000"/>
          </a:bodyPr>
          <a:lstStyle/>
          <a:p>
            <a:r>
              <a:rPr lang="en-US" dirty="0" smtClean="0"/>
              <a:t>A Single Platform to Protect, Manage and Access Enterprise Data</a:t>
            </a:r>
            <a:endParaRPr lang="en-US" dirty="0"/>
          </a:p>
        </p:txBody>
      </p:sp>
      <p:sp>
        <p:nvSpPr>
          <p:cNvPr id="3" name="Rectangle 2"/>
          <p:cNvSpPr/>
          <p:nvPr/>
        </p:nvSpPr>
        <p:spPr>
          <a:xfrm>
            <a:off x="4648200" y="1506140"/>
            <a:ext cx="4038600" cy="1477328"/>
          </a:xfrm>
          <a:prstGeom prst="rect">
            <a:avLst/>
          </a:prstGeom>
        </p:spPr>
        <p:txBody>
          <a:bodyPr wrap="square">
            <a:spAutoFit/>
          </a:bodyPr>
          <a:lstStyle/>
          <a:p>
            <a:r>
              <a:rPr lang="en-US" b="1" dirty="0" smtClean="0">
                <a:solidFill>
                  <a:prstClr val="black"/>
                </a:solidFill>
                <a:cs typeface="Arial"/>
              </a:rPr>
              <a:t>Integrated software </a:t>
            </a:r>
            <a:r>
              <a:rPr lang="en-US" dirty="0" smtClean="0">
                <a:solidFill>
                  <a:prstClr val="black"/>
                </a:solidFill>
                <a:cs typeface="Arial"/>
              </a:rPr>
              <a:t>drives increased efficiency and reduced management complexity</a:t>
            </a:r>
          </a:p>
          <a:p>
            <a:endParaRPr lang="en-US" dirty="0">
              <a:solidFill>
                <a:prstClr val="black"/>
              </a:solidFill>
              <a:cs typeface="Arial"/>
            </a:endParaRPr>
          </a:p>
          <a:p>
            <a:endParaRPr lang="en-US" dirty="0">
              <a:solidFill>
                <a:prstClr val="black"/>
              </a:solidFill>
              <a:cs typeface="Arial"/>
            </a:endParaRPr>
          </a:p>
        </p:txBody>
      </p:sp>
      <p:sp>
        <p:nvSpPr>
          <p:cNvPr id="62" name="Rectangle 61"/>
          <p:cNvSpPr/>
          <p:nvPr/>
        </p:nvSpPr>
        <p:spPr>
          <a:xfrm>
            <a:off x="4661617" y="2533471"/>
            <a:ext cx="4038600" cy="1200329"/>
          </a:xfrm>
          <a:prstGeom prst="rect">
            <a:avLst/>
          </a:prstGeom>
        </p:spPr>
        <p:txBody>
          <a:bodyPr wrap="square">
            <a:spAutoFit/>
          </a:bodyPr>
          <a:lstStyle/>
          <a:p>
            <a:r>
              <a:rPr lang="en-US" b="1" dirty="0" smtClean="0">
                <a:solidFill>
                  <a:prstClr val="black"/>
                </a:solidFill>
                <a:cs typeface="Arial"/>
              </a:rPr>
              <a:t>Enterprise Intelligence </a:t>
            </a:r>
            <a:r>
              <a:rPr lang="en-US" dirty="0" smtClean="0">
                <a:solidFill>
                  <a:prstClr val="black"/>
                </a:solidFill>
                <a:cs typeface="Arial"/>
              </a:rPr>
              <a:t>about the data means you can automate content-based retention and find it when you need it</a:t>
            </a:r>
            <a:endParaRPr lang="en-US" dirty="0">
              <a:solidFill>
                <a:prstClr val="black"/>
              </a:solidFill>
              <a:cs typeface="Arial"/>
            </a:endParaRPr>
          </a:p>
        </p:txBody>
      </p:sp>
      <p:sp>
        <p:nvSpPr>
          <p:cNvPr id="63" name="Rectangle 62"/>
          <p:cNvSpPr/>
          <p:nvPr/>
        </p:nvSpPr>
        <p:spPr>
          <a:xfrm>
            <a:off x="4648200" y="3953470"/>
            <a:ext cx="4191000" cy="1200329"/>
          </a:xfrm>
          <a:prstGeom prst="rect">
            <a:avLst/>
          </a:prstGeom>
        </p:spPr>
        <p:txBody>
          <a:bodyPr wrap="square">
            <a:spAutoFit/>
          </a:bodyPr>
          <a:lstStyle/>
          <a:p>
            <a:r>
              <a:rPr lang="en-US" dirty="0" smtClean="0">
                <a:solidFill>
                  <a:prstClr val="black"/>
                </a:solidFill>
                <a:cs typeface="Arial"/>
              </a:rPr>
              <a:t>A</a:t>
            </a:r>
            <a:r>
              <a:rPr lang="en-US" b="1" dirty="0" smtClean="0">
                <a:solidFill>
                  <a:prstClr val="black"/>
                </a:solidFill>
                <a:cs typeface="Arial"/>
              </a:rPr>
              <a:t> virtual repository </a:t>
            </a:r>
            <a:r>
              <a:rPr lang="en-US" dirty="0" smtClean="0">
                <a:solidFill>
                  <a:prstClr val="black"/>
                </a:solidFill>
                <a:cs typeface="Arial"/>
              </a:rPr>
              <a:t>transforms data into assets and keeps data secure, deduplicated and tiered for optimized costs</a:t>
            </a:r>
            <a:endParaRPr lang="en-US" dirty="0">
              <a:solidFill>
                <a:prstClr val="black"/>
              </a:solidFill>
              <a:cs typeface="Arial"/>
            </a:endParaRPr>
          </a:p>
        </p:txBody>
      </p:sp>
      <p:sp>
        <p:nvSpPr>
          <p:cNvPr id="147" name="Rectangle 146"/>
          <p:cNvSpPr/>
          <p:nvPr/>
        </p:nvSpPr>
        <p:spPr>
          <a:xfrm>
            <a:off x="4648200" y="5325070"/>
            <a:ext cx="4038600" cy="923330"/>
          </a:xfrm>
          <a:prstGeom prst="rect">
            <a:avLst/>
          </a:prstGeom>
        </p:spPr>
        <p:txBody>
          <a:bodyPr wrap="square">
            <a:spAutoFit/>
          </a:bodyPr>
          <a:lstStyle/>
          <a:p>
            <a:r>
              <a:rPr lang="en-US" b="1" dirty="0" smtClean="0">
                <a:solidFill>
                  <a:prstClr val="black"/>
                </a:solidFill>
                <a:cs typeface="Arial"/>
              </a:rPr>
              <a:t>Self-Service Access </a:t>
            </a:r>
            <a:r>
              <a:rPr lang="en-US" dirty="0" smtClean="0">
                <a:solidFill>
                  <a:prstClr val="black"/>
                </a:solidFill>
                <a:cs typeface="Arial"/>
              </a:rPr>
              <a:t>boosts workforce productivity &amp; redeploys IT resources to more strategic initiatives</a:t>
            </a:r>
            <a:endParaRPr lang="en-US" dirty="0">
              <a:solidFill>
                <a:prstClr val="black"/>
              </a:solidFill>
              <a:cs typeface="Arial"/>
            </a:endParaRPr>
          </a:p>
        </p:txBody>
      </p:sp>
      <p:sp>
        <p:nvSpPr>
          <p:cNvPr id="148" name="Title 2"/>
          <p:cNvSpPr txBox="1">
            <a:spLocks/>
          </p:cNvSpPr>
          <p:nvPr/>
        </p:nvSpPr>
        <p:spPr>
          <a:xfrm>
            <a:off x="766034" y="609600"/>
            <a:ext cx="6320566" cy="508000"/>
          </a:xfrm>
          <a:prstGeom prst="rect">
            <a:avLst/>
          </a:prstGeom>
        </p:spPr>
        <p:txBody>
          <a:bodyPr vert="horz" lIns="91440" tIns="45720" rIns="91440" bIns="45720" rtlCol="0" anchor="ctr">
            <a:noAutofit/>
          </a:bodyPr>
          <a:lstStyle>
            <a:lvl1pPr marL="0" marR="0" indent="0" algn="l" defTabSz="457200" rtl="0" eaLnBrk="1" fontAlgn="auto" latinLnBrk="0" hangingPunct="1">
              <a:lnSpc>
                <a:spcPct val="100000"/>
              </a:lnSpc>
              <a:spcBef>
                <a:spcPct val="0"/>
              </a:spcBef>
              <a:spcAft>
                <a:spcPts val="0"/>
              </a:spcAft>
              <a:buClrTx/>
              <a:buSzTx/>
              <a:buFontTx/>
              <a:buNone/>
              <a:tabLst/>
              <a:defRPr sz="2800" b="1" kern="1200">
                <a:solidFill>
                  <a:schemeClr val="tx1"/>
                </a:solidFill>
                <a:latin typeface="Arial"/>
                <a:ea typeface="+mj-ea"/>
                <a:cs typeface="Arial"/>
              </a:defRPr>
            </a:lvl1pPr>
          </a:lstStyle>
          <a:p>
            <a:endParaRPr lang="en-US" sz="2000" dirty="0">
              <a:solidFill>
                <a:srgbClr val="7F7F7F"/>
              </a:solidFill>
            </a:endParaRPr>
          </a:p>
        </p:txBody>
      </p:sp>
    </p:spTree>
    <p:extLst>
      <p:ext uri="{BB962C8B-B14F-4D97-AF65-F5344CB8AC3E}">
        <p14:creationId xmlns:p14="http://schemas.microsoft.com/office/powerpoint/2010/main" val="2955718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307" y="0"/>
            <a:ext cx="3349493" cy="6858000"/>
          </a:xfrm>
          <a:prstGeom prst="roundRect">
            <a:avLst>
              <a:gd name="adj" fmla="val 0"/>
            </a:avLst>
          </a:prstGeom>
          <a:solidFill>
            <a:schemeClr val="bg1">
              <a:lumMod val="75000"/>
            </a:schemeClr>
          </a:solidFill>
          <a:ln>
            <a:noFill/>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solidFill>
                <a:prstClr val="white"/>
              </a:solidFill>
            </a:endParaRPr>
          </a:p>
        </p:txBody>
      </p:sp>
      <p:pic>
        <p:nvPicPr>
          <p:cNvPr id="5" name="Picture 4" descr="Protec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1447800"/>
            <a:ext cx="2799304" cy="3294008"/>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1384644643"/>
              </p:ext>
            </p:extLst>
          </p:nvPr>
        </p:nvGraphicFramePr>
        <p:xfrm>
          <a:off x="152400" y="4587873"/>
          <a:ext cx="3022600" cy="1167128"/>
        </p:xfrm>
        <a:graphic>
          <a:graphicData uri="http://schemas.openxmlformats.org/drawingml/2006/table">
            <a:tbl>
              <a:tblPr firstRow="1" bandRow="1">
                <a:tableStyleId>{2D5ABB26-0587-4C30-8999-92F81FD0307C}</a:tableStyleId>
              </a:tblPr>
              <a:tblGrid>
                <a:gridCol w="3022600"/>
              </a:tblGrid>
              <a:tr h="1167128">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b="0" kern="1200" dirty="0" smtClean="0">
                          <a:effectLst/>
                          <a:latin typeface="Arial Black" pitchFamily="34" charset="0"/>
                        </a:rPr>
                        <a:t>Slash time,</a:t>
                      </a:r>
                      <a:r>
                        <a:rPr lang="en-US" sz="1800" b="0" kern="1200" baseline="0" dirty="0" smtClean="0">
                          <a:effectLst/>
                          <a:latin typeface="Arial Black" pitchFamily="34" charset="0"/>
                        </a:rPr>
                        <a:t> risk </a:t>
                      </a:r>
                      <a:r>
                        <a:rPr lang="en-US" sz="1800" b="0" kern="1200" dirty="0" smtClean="0">
                          <a:effectLst/>
                          <a:latin typeface="Arial Black" pitchFamily="34" charset="0"/>
                        </a:rPr>
                        <a:t>and cost to</a:t>
                      </a:r>
                      <a:r>
                        <a:rPr lang="en-US" sz="1800" b="0" kern="1200" baseline="0" dirty="0" smtClean="0">
                          <a:effectLst/>
                          <a:latin typeface="Arial Black" pitchFamily="34" charset="0"/>
                        </a:rPr>
                        <a:t> protect &amp; archive </a:t>
                      </a:r>
                      <a:r>
                        <a:rPr lang="en-US" sz="1800" b="0" kern="1200" dirty="0" smtClean="0">
                          <a:effectLst/>
                          <a:latin typeface="Arial Black" pitchFamily="34" charset="0"/>
                        </a:rPr>
                        <a:t>data</a:t>
                      </a:r>
                      <a:endParaRPr lang="en-US" sz="1800" b="0" kern="1200" dirty="0" smtClean="0">
                        <a:solidFill>
                          <a:schemeClr val="tx1"/>
                        </a:solidFill>
                        <a:effectLst/>
                        <a:latin typeface="Arial Black" pitchFamily="34" charset="0"/>
                        <a:ea typeface="+mn-ea"/>
                        <a:cs typeface="+mn-cs"/>
                      </a:endParaRPr>
                    </a:p>
                  </a:txBody>
                  <a:tcPr anchor="ctr"/>
                </a:tc>
              </a:tr>
            </a:tbl>
          </a:graphicData>
        </a:graphic>
      </p:graphicFrame>
      <p:sp>
        <p:nvSpPr>
          <p:cNvPr id="8" name="Content Placeholder 3"/>
          <p:cNvSpPr txBox="1">
            <a:spLocks/>
          </p:cNvSpPr>
          <p:nvPr/>
        </p:nvSpPr>
        <p:spPr>
          <a:xfrm>
            <a:off x="3733800" y="1828800"/>
            <a:ext cx="4876800" cy="4953000"/>
          </a:xfrm>
          <a:prstGeom prst="rect">
            <a:avLst/>
          </a:prstGeom>
        </p:spPr>
        <p:txBody>
          <a:bodyPr>
            <a:normAutofit/>
          </a:bodyPr>
          <a:lstStyle>
            <a:lvl1pPr marL="342900" indent="-342900" algn="l" defTabSz="457200" rtl="0" eaLnBrk="1" latinLnBrk="0" hangingPunct="1">
              <a:spcBef>
                <a:spcPct val="20000"/>
              </a:spcBef>
              <a:buFont typeface="Arial"/>
              <a:buNone/>
              <a:defRPr sz="3200" kern="1200">
                <a:solidFill>
                  <a:schemeClr val="tx1"/>
                </a:solidFill>
                <a:latin typeface="Arial" pitchFamily="34" charset="0"/>
                <a:ea typeface="+mn-ea"/>
                <a:cs typeface="Arial" pitchFamily="34" charset="0"/>
              </a:defRPr>
            </a:lvl1pPr>
            <a:lvl2pPr marL="742950" indent="-285750" algn="l" defTabSz="457200" rtl="0" eaLnBrk="1" latinLnBrk="0" hangingPunct="1">
              <a:spcBef>
                <a:spcPct val="20000"/>
              </a:spcBef>
              <a:buClr>
                <a:schemeClr val="tx2"/>
              </a:buClr>
              <a:buFont typeface="Arial"/>
              <a:buChar char="•"/>
              <a:defRPr sz="2800" kern="1200">
                <a:solidFill>
                  <a:schemeClr val="tx1"/>
                </a:solidFill>
                <a:latin typeface="Arial" pitchFamily="34" charset="0"/>
                <a:ea typeface="+mn-ea"/>
                <a:cs typeface="Arial" pitchFamily="34" charset="0"/>
              </a:defRPr>
            </a:lvl2pPr>
            <a:lvl3pPr marL="1143000" indent="-228600" algn="l" defTabSz="4572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457200" rtl="0" eaLnBrk="1" latinLnBrk="0" hangingPunct="1">
              <a:spcBef>
                <a:spcPct val="20000"/>
              </a:spcBef>
              <a:buFont typeface="Wingdings" pitchFamily="2" charset="2"/>
              <a:buChar char="§"/>
              <a:defRPr sz="2000" kern="1200">
                <a:solidFill>
                  <a:schemeClr val="tx1"/>
                </a:solidFill>
                <a:latin typeface="Arial" pitchFamily="34" charset="0"/>
                <a:ea typeface="+mn-ea"/>
                <a:cs typeface="Arial" pitchFamily="34" charset="0"/>
              </a:defRPr>
            </a:lvl4pPr>
            <a:lvl5pPr marL="2057400" indent="-228600" algn="l" defTabSz="457200" rtl="0" eaLnBrk="1" latinLnBrk="0" hangingPunct="1">
              <a:spcBef>
                <a:spcPct val="20000"/>
              </a:spcBef>
              <a:buFont typeface="Arial"/>
              <a:buChar char="»"/>
              <a:defRPr sz="20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a:buChar char="•"/>
            </a:pPr>
            <a:r>
              <a:rPr lang="en-US" sz="2000" dirty="0" smtClean="0">
                <a:solidFill>
                  <a:prstClr val="black"/>
                </a:solidFill>
              </a:rPr>
              <a:t>Extend Value of Existing Investments and Speed Recovery with </a:t>
            </a:r>
            <a:r>
              <a:rPr lang="en-US" sz="2000" dirty="0" err="1" smtClean="0">
                <a:solidFill>
                  <a:prstClr val="black"/>
                </a:solidFill>
              </a:rPr>
              <a:t>IntelliSnap</a:t>
            </a:r>
            <a:r>
              <a:rPr lang="en-US" sz="1800" dirty="0">
                <a:solidFill>
                  <a:prstClr val="black"/>
                </a:solidFill>
              </a:rPr>
              <a:t/>
            </a:r>
            <a:br>
              <a:rPr lang="en-US" sz="1800" dirty="0">
                <a:solidFill>
                  <a:prstClr val="black"/>
                </a:solidFill>
              </a:rPr>
            </a:br>
            <a:endParaRPr lang="en-US" sz="2000" kern="0" dirty="0" smtClean="0">
              <a:solidFill>
                <a:sysClr val="windowText" lastClr="000000"/>
              </a:solidFill>
            </a:endParaRPr>
          </a:p>
          <a:p>
            <a:pPr>
              <a:buFont typeface="Arial"/>
              <a:buChar char="•"/>
            </a:pPr>
            <a:r>
              <a:rPr lang="en-US" sz="2000" dirty="0" smtClean="0">
                <a:solidFill>
                  <a:prstClr val="black"/>
                </a:solidFill>
              </a:rPr>
              <a:t>Accelerate Protection, Access and Efficiency for Exchange with OnePass </a:t>
            </a:r>
          </a:p>
          <a:p>
            <a:pPr marL="0" indent="0"/>
            <a:endParaRPr lang="en-US" sz="2000" dirty="0">
              <a:solidFill>
                <a:prstClr val="black"/>
              </a:solidFill>
            </a:endParaRPr>
          </a:p>
          <a:p>
            <a:pPr>
              <a:buFont typeface="Arial"/>
              <a:buChar char="•"/>
            </a:pPr>
            <a:r>
              <a:rPr lang="en-US" sz="2000" dirty="0" smtClean="0">
                <a:solidFill>
                  <a:prstClr val="black"/>
                </a:solidFill>
              </a:rPr>
              <a:t>New VM Integration Helps Achieve Cloud </a:t>
            </a:r>
            <a:r>
              <a:rPr lang="en-US" sz="2000" dirty="0">
                <a:solidFill>
                  <a:prstClr val="black"/>
                </a:solidFill>
              </a:rPr>
              <a:t>Scale</a:t>
            </a:r>
          </a:p>
          <a:p>
            <a:pPr marL="0" indent="0"/>
            <a:endParaRPr lang="en-US" sz="2000" dirty="0">
              <a:solidFill>
                <a:prstClr val="black"/>
              </a:solidFill>
            </a:endParaRPr>
          </a:p>
        </p:txBody>
      </p:sp>
    </p:spTree>
    <p:extLst>
      <p:ext uri="{BB962C8B-B14F-4D97-AF65-F5344CB8AC3E}">
        <p14:creationId xmlns:p14="http://schemas.microsoft.com/office/powerpoint/2010/main" val="27776575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loud.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41599" y="5017049"/>
            <a:ext cx="769252" cy="325781"/>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95510" y="2657128"/>
            <a:ext cx="409490" cy="341242"/>
          </a:xfrm>
          <a:prstGeom prst="rect">
            <a:avLst/>
          </a:prstGeom>
        </p:spPr>
      </p:pic>
      <p:sp>
        <p:nvSpPr>
          <p:cNvPr id="6" name="Rectangle 5"/>
          <p:cNvSpPr/>
          <p:nvPr/>
        </p:nvSpPr>
        <p:spPr>
          <a:xfrm>
            <a:off x="5170685" y="3995219"/>
            <a:ext cx="2699137" cy="39341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7" name="Rectangle 6"/>
          <p:cNvSpPr/>
          <p:nvPr/>
        </p:nvSpPr>
        <p:spPr>
          <a:xfrm>
            <a:off x="6328102" y="3931430"/>
            <a:ext cx="381000" cy="11754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5170686" y="4007631"/>
            <a:ext cx="1219200" cy="1110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6650623" y="4007631"/>
            <a:ext cx="1219200" cy="1110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0" name="Down Arrow 9"/>
          <p:cNvSpPr/>
          <p:nvPr/>
        </p:nvSpPr>
        <p:spPr>
          <a:xfrm>
            <a:off x="6435593" y="3017031"/>
            <a:ext cx="375220" cy="25980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1" name="Rectangle 10"/>
          <p:cNvSpPr/>
          <p:nvPr/>
        </p:nvSpPr>
        <p:spPr>
          <a:xfrm>
            <a:off x="6242203" y="2924545"/>
            <a:ext cx="762000" cy="381000"/>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p:nvSpPr>
        <p:spPr>
          <a:xfrm flipH="1">
            <a:off x="6599226" y="2998625"/>
            <a:ext cx="104890" cy="381000"/>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pic>
        <p:nvPicPr>
          <p:cNvPr id="13" name="Picture 12" descr="simpana_monitor.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26710" y="2029573"/>
            <a:ext cx="959890" cy="789827"/>
          </a:xfrm>
          <a:prstGeom prst="rect">
            <a:avLst/>
          </a:prstGeom>
        </p:spPr>
      </p:pic>
      <p:sp>
        <p:nvSpPr>
          <p:cNvPr id="14" name="TextBox 13"/>
          <p:cNvSpPr txBox="1"/>
          <p:nvPr/>
        </p:nvSpPr>
        <p:spPr>
          <a:xfrm>
            <a:off x="5540777" y="3050799"/>
            <a:ext cx="788998" cy="215444"/>
          </a:xfrm>
          <a:prstGeom prst="rect">
            <a:avLst/>
          </a:prstGeom>
          <a:noFill/>
        </p:spPr>
        <p:txBody>
          <a:bodyPr wrap="none" rtlCol="0">
            <a:spAutoFit/>
          </a:bodyPr>
          <a:lstStyle/>
          <a:p>
            <a:r>
              <a:rPr lang="en-US" sz="800" b="1" dirty="0" smtClean="0">
                <a:solidFill>
                  <a:srgbClr val="000000"/>
                </a:solidFill>
                <a:cs typeface="Arial"/>
              </a:rPr>
              <a:t>Snap copies</a:t>
            </a:r>
            <a:endParaRPr lang="en-US" sz="800" b="1" dirty="0">
              <a:solidFill>
                <a:srgbClr val="000000"/>
              </a:solidFill>
              <a:cs typeface="Arial"/>
            </a:endParaRPr>
          </a:p>
        </p:txBody>
      </p:sp>
      <p:pic>
        <p:nvPicPr>
          <p:cNvPr id="15" name="Picture 14" descr="red_tape.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621669" y="3312534"/>
            <a:ext cx="364160" cy="416486"/>
          </a:xfrm>
          <a:prstGeom prst="rect">
            <a:avLst/>
          </a:prstGeom>
        </p:spPr>
      </p:pic>
      <p:pic>
        <p:nvPicPr>
          <p:cNvPr id="16" name="Picture 15" descr="red_tape.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08530" y="3312534"/>
            <a:ext cx="364160" cy="416486"/>
          </a:xfrm>
          <a:prstGeom prst="rect">
            <a:avLst/>
          </a:prstGeom>
        </p:spPr>
      </p:pic>
      <p:pic>
        <p:nvPicPr>
          <p:cNvPr id="17" name="Picture 16" descr="red_tape.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95391" y="3312534"/>
            <a:ext cx="364160" cy="416486"/>
          </a:xfrm>
          <a:prstGeom prst="rect">
            <a:avLst/>
          </a:prstGeom>
        </p:spPr>
      </p:pic>
      <p:pic>
        <p:nvPicPr>
          <p:cNvPr id="18" name="Picture 17" descr="red_tape.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82252" y="3312534"/>
            <a:ext cx="364160" cy="416486"/>
          </a:xfrm>
          <a:prstGeom prst="rect">
            <a:avLst/>
          </a:prstGeom>
        </p:spPr>
      </p:pic>
      <p:sp>
        <p:nvSpPr>
          <p:cNvPr id="19" name="TextBox 18"/>
          <p:cNvSpPr txBox="1"/>
          <p:nvPr/>
        </p:nvSpPr>
        <p:spPr>
          <a:xfrm>
            <a:off x="5466856" y="3729020"/>
            <a:ext cx="401272" cy="215444"/>
          </a:xfrm>
          <a:prstGeom prst="rect">
            <a:avLst/>
          </a:prstGeom>
          <a:noFill/>
        </p:spPr>
        <p:txBody>
          <a:bodyPr wrap="none" rtlCol="0">
            <a:spAutoFit/>
          </a:bodyPr>
          <a:lstStyle/>
          <a:p>
            <a:r>
              <a:rPr lang="en-US" sz="800" b="1" dirty="0" smtClean="0">
                <a:solidFill>
                  <a:srgbClr val="000000"/>
                </a:solidFill>
                <a:cs typeface="Arial"/>
              </a:rPr>
              <a:t>8AM</a:t>
            </a:r>
            <a:endParaRPr lang="en-US" sz="800" b="1" dirty="0">
              <a:solidFill>
                <a:srgbClr val="000000"/>
              </a:solidFill>
              <a:cs typeface="Arial"/>
            </a:endParaRPr>
          </a:p>
        </p:txBody>
      </p:sp>
      <p:sp>
        <p:nvSpPr>
          <p:cNvPr id="20" name="TextBox 19"/>
          <p:cNvSpPr txBox="1"/>
          <p:nvPr/>
        </p:nvSpPr>
        <p:spPr>
          <a:xfrm>
            <a:off x="5963694" y="3729020"/>
            <a:ext cx="458329" cy="215444"/>
          </a:xfrm>
          <a:prstGeom prst="rect">
            <a:avLst/>
          </a:prstGeom>
          <a:noFill/>
        </p:spPr>
        <p:txBody>
          <a:bodyPr wrap="none" rtlCol="0">
            <a:spAutoFit/>
          </a:bodyPr>
          <a:lstStyle/>
          <a:p>
            <a:r>
              <a:rPr lang="en-US" sz="800" b="1" dirty="0" smtClean="0">
                <a:solidFill>
                  <a:srgbClr val="000000"/>
                </a:solidFill>
                <a:cs typeface="Arial"/>
              </a:rPr>
              <a:t>12AM</a:t>
            </a:r>
            <a:endParaRPr lang="en-US" sz="800" b="1" dirty="0">
              <a:solidFill>
                <a:srgbClr val="000000"/>
              </a:solidFill>
              <a:cs typeface="Arial"/>
            </a:endParaRPr>
          </a:p>
        </p:txBody>
      </p:sp>
      <p:sp>
        <p:nvSpPr>
          <p:cNvPr id="21" name="TextBox 20"/>
          <p:cNvSpPr txBox="1"/>
          <p:nvPr/>
        </p:nvSpPr>
        <p:spPr>
          <a:xfrm>
            <a:off x="6438243" y="3729020"/>
            <a:ext cx="401272" cy="215444"/>
          </a:xfrm>
          <a:prstGeom prst="rect">
            <a:avLst/>
          </a:prstGeom>
          <a:noFill/>
        </p:spPr>
        <p:txBody>
          <a:bodyPr wrap="none" rtlCol="0">
            <a:spAutoFit/>
          </a:bodyPr>
          <a:lstStyle/>
          <a:p>
            <a:r>
              <a:rPr lang="en-US" sz="800" b="1" dirty="0" smtClean="0">
                <a:solidFill>
                  <a:srgbClr val="000000"/>
                </a:solidFill>
                <a:cs typeface="Arial"/>
              </a:rPr>
              <a:t>4AM</a:t>
            </a:r>
            <a:endParaRPr lang="en-US" sz="800" b="1" dirty="0">
              <a:solidFill>
                <a:srgbClr val="000000"/>
              </a:solidFill>
              <a:cs typeface="Arial"/>
            </a:endParaRPr>
          </a:p>
        </p:txBody>
      </p:sp>
      <p:sp>
        <p:nvSpPr>
          <p:cNvPr id="22" name="TextBox 21"/>
          <p:cNvSpPr txBox="1"/>
          <p:nvPr/>
        </p:nvSpPr>
        <p:spPr>
          <a:xfrm>
            <a:off x="6921938" y="3729020"/>
            <a:ext cx="401272" cy="215444"/>
          </a:xfrm>
          <a:prstGeom prst="rect">
            <a:avLst/>
          </a:prstGeom>
          <a:noFill/>
        </p:spPr>
        <p:txBody>
          <a:bodyPr wrap="none" rtlCol="0">
            <a:spAutoFit/>
          </a:bodyPr>
          <a:lstStyle/>
          <a:p>
            <a:r>
              <a:rPr lang="en-US" sz="800" b="1" dirty="0" smtClean="0">
                <a:solidFill>
                  <a:srgbClr val="000000"/>
                </a:solidFill>
                <a:cs typeface="Arial"/>
              </a:rPr>
              <a:t>8AM</a:t>
            </a:r>
            <a:endParaRPr lang="en-US" sz="800" b="1" dirty="0">
              <a:solidFill>
                <a:srgbClr val="000000"/>
              </a:solidFill>
              <a:cs typeface="Arial"/>
            </a:endParaRPr>
          </a:p>
        </p:txBody>
      </p:sp>
      <p:grpSp>
        <p:nvGrpSpPr>
          <p:cNvPr id="23" name="Group 22"/>
          <p:cNvGrpSpPr/>
          <p:nvPr/>
        </p:nvGrpSpPr>
        <p:grpSpPr>
          <a:xfrm>
            <a:off x="5290985" y="3931430"/>
            <a:ext cx="2400845" cy="568995"/>
            <a:chOff x="6492395" y="4623893"/>
            <a:chExt cx="2400845" cy="568995"/>
          </a:xfrm>
        </p:grpSpPr>
        <p:pic>
          <p:nvPicPr>
            <p:cNvPr id="24" name="Picture 23" descr="hp-logo.gif"/>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954560" y="4661135"/>
              <a:ext cx="611010" cy="203670"/>
            </a:xfrm>
            <a:prstGeom prst="rect">
              <a:avLst/>
            </a:prstGeom>
          </p:spPr>
        </p:pic>
        <p:pic>
          <p:nvPicPr>
            <p:cNvPr id="25" name="Picture 24" descr="emc.jpg"/>
            <p:cNvPicPr>
              <a:picLocks noChangeAspect="1"/>
            </p:cNvPicPr>
            <p:nvPr/>
          </p:nvPicPr>
          <p:blipFill rotWithShape="1">
            <a:blip r:embed="rId8">
              <a:extLst>
                <a:ext uri="{28A0092B-C50C-407E-A947-70E740481C1C}">
                  <a14:useLocalDpi xmlns:a14="http://schemas.microsoft.com/office/drawing/2010/main" val="0"/>
                </a:ext>
              </a:extLst>
            </a:blip>
            <a:srcRect l="13085" t="28374" r="13085" b="28374"/>
            <a:stretch/>
          </p:blipFill>
          <p:spPr>
            <a:xfrm>
              <a:off x="8480360" y="4642027"/>
              <a:ext cx="412880" cy="241886"/>
            </a:xfrm>
            <a:prstGeom prst="rect">
              <a:avLst/>
            </a:prstGeom>
          </p:spPr>
        </p:pic>
        <p:pic>
          <p:nvPicPr>
            <p:cNvPr id="26" name="Picture 25" descr="ibm-logo1.png"/>
            <p:cNvPicPr>
              <a:picLocks noChangeAspect="1"/>
            </p:cNvPicPr>
            <p:nvPr/>
          </p:nvPicPr>
          <p:blipFill rotWithShape="1">
            <a:blip r:embed="rId9" cstate="print">
              <a:extLst>
                <a:ext uri="{28A0092B-C50C-407E-A947-70E740481C1C}">
                  <a14:useLocalDpi xmlns:a14="http://schemas.microsoft.com/office/drawing/2010/main" val="0"/>
                </a:ext>
              </a:extLst>
            </a:blip>
            <a:srcRect t="26164" b="26164"/>
            <a:stretch/>
          </p:blipFill>
          <p:spPr>
            <a:xfrm>
              <a:off x="6492395" y="4665224"/>
              <a:ext cx="410070" cy="195492"/>
            </a:xfrm>
            <a:prstGeom prst="rect">
              <a:avLst/>
            </a:prstGeom>
          </p:spPr>
        </p:pic>
        <p:pic>
          <p:nvPicPr>
            <p:cNvPr id="27" name="Picture 26" descr="dell_logo020307.jpeg"/>
            <p:cNvPicPr>
              <a:picLocks noChangeAspect="1"/>
            </p:cNvPicPr>
            <p:nvPr/>
          </p:nvPicPr>
          <p:blipFill rotWithShape="1">
            <a:blip r:embed="rId10" cstate="print">
              <a:extLst>
                <a:ext uri="{28A0092B-C50C-407E-A947-70E740481C1C}">
                  <a14:useLocalDpi xmlns:a14="http://schemas.microsoft.com/office/drawing/2010/main" val="0"/>
                </a:ext>
              </a:extLst>
            </a:blip>
            <a:srcRect t="18823" b="18823"/>
            <a:stretch/>
          </p:blipFill>
          <p:spPr>
            <a:xfrm>
              <a:off x="7057390" y="4656556"/>
              <a:ext cx="455103" cy="212828"/>
            </a:xfrm>
            <a:prstGeom prst="rect">
              <a:avLst/>
            </a:prstGeom>
          </p:spPr>
        </p:pic>
        <p:pic>
          <p:nvPicPr>
            <p:cNvPr id="28" name="Picture 27" descr="Hitachi-Data-Systems-Logo.png"/>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239000" y="4876800"/>
              <a:ext cx="1219200" cy="316088"/>
            </a:xfrm>
            <a:prstGeom prst="rect">
              <a:avLst/>
            </a:prstGeom>
          </p:spPr>
        </p:pic>
        <p:pic>
          <p:nvPicPr>
            <p:cNvPr id="29" name="Picture 28" descr="C_DetailListImg985.jpe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710879" y="4623893"/>
              <a:ext cx="228278" cy="278154"/>
            </a:xfrm>
            <a:prstGeom prst="rect">
              <a:avLst/>
            </a:prstGeom>
          </p:spPr>
        </p:pic>
      </p:grpSp>
      <p:sp>
        <p:nvSpPr>
          <p:cNvPr id="30" name="Content Placeholder 3"/>
          <p:cNvSpPr txBox="1">
            <a:spLocks/>
          </p:cNvSpPr>
          <p:nvPr/>
        </p:nvSpPr>
        <p:spPr>
          <a:xfrm>
            <a:off x="-152400" y="1922233"/>
            <a:ext cx="2590800" cy="439967"/>
          </a:xfrm>
          <a:prstGeom prst="rect">
            <a:avLst/>
          </a:prstGeom>
          <a:ln>
            <a:noFill/>
          </a:ln>
        </p:spPr>
        <p:txBody>
          <a:bodyPr vert="horz" lIns="91440" tIns="45720" rIns="91440" bIns="45720" rtlCol="0">
            <a:noAutofit/>
          </a:bodyPr>
          <a:lstStyle>
            <a:lvl1pPr marL="342900" indent="-342900" algn="l" defTabSz="457200" rtl="0" eaLnBrk="1" latinLnBrk="0" hangingPunct="1">
              <a:spcBef>
                <a:spcPct val="20000"/>
              </a:spcBef>
              <a:buFont typeface="Arial"/>
              <a:buNone/>
              <a:defRPr sz="2400" kern="1200">
                <a:solidFill>
                  <a:schemeClr val="tx1"/>
                </a:solidFill>
                <a:latin typeface="Arial" pitchFamily="34" charset="0"/>
                <a:ea typeface="+mn-ea"/>
                <a:cs typeface="Arial" pitchFamily="34" charset="0"/>
              </a:defRPr>
            </a:lvl1pPr>
            <a:lvl2pPr marL="457200" indent="228600" algn="l" defTabSz="457200" rtl="0" eaLnBrk="1" latinLnBrk="0" hangingPunct="1">
              <a:spcBef>
                <a:spcPct val="20000"/>
              </a:spcBef>
              <a:buClr>
                <a:schemeClr val="tx2"/>
              </a:buClr>
              <a:buFont typeface="Arial" pitchFamily="34" charset="0"/>
              <a:buChar char="•"/>
              <a:defRPr sz="2000" kern="1200">
                <a:solidFill>
                  <a:schemeClr val="tx1"/>
                </a:solidFill>
                <a:latin typeface="Arial" pitchFamily="34" charset="0"/>
                <a:ea typeface="+mn-ea"/>
                <a:cs typeface="Arial" pitchFamily="34" charset="0"/>
              </a:defRPr>
            </a:lvl2pPr>
            <a:lvl3pPr marL="914400" indent="228600" algn="l" defTabSz="457200" rtl="0" eaLnBrk="1" latinLnBrk="0" hangingPunct="1">
              <a:spcBef>
                <a:spcPct val="20000"/>
              </a:spcBef>
              <a:buFont typeface="Courier New" pitchFamily="49" charset="0"/>
              <a:buChar char="o"/>
              <a:defRPr sz="1600" kern="1200">
                <a:solidFill>
                  <a:schemeClr val="tx1"/>
                </a:solidFill>
                <a:latin typeface="Arial" pitchFamily="34" charset="0"/>
                <a:ea typeface="+mn-ea"/>
                <a:cs typeface="Arial" pitchFamily="34" charset="0"/>
              </a:defRPr>
            </a:lvl3pPr>
            <a:lvl4pPr marL="457200" indent="228600" algn="l" defTabSz="4572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1371600" indent="228600" algn="l" defTabSz="457200" rtl="0" eaLnBrk="1" latinLnBrk="0" hangingPunct="1">
              <a:spcBef>
                <a:spcPct val="20000"/>
              </a:spcBef>
              <a:buFont typeface="Wingdings" pitchFamily="2" charset="2"/>
              <a:buChar char="§"/>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defRPr/>
            </a:pPr>
            <a:r>
              <a:rPr lang="en-US" sz="1600" dirty="0" smtClean="0">
                <a:solidFill>
                  <a:sysClr val="windowText" lastClr="000000"/>
                </a:solidFill>
              </a:rPr>
              <a:t>Snapshot </a:t>
            </a:r>
            <a:br>
              <a:rPr lang="en-US" sz="1600" dirty="0" smtClean="0">
                <a:solidFill>
                  <a:sysClr val="windowText" lastClr="000000"/>
                </a:solidFill>
              </a:rPr>
            </a:br>
            <a:r>
              <a:rPr lang="en-US" sz="1600" dirty="0" smtClean="0">
                <a:solidFill>
                  <a:sysClr val="windowText" lastClr="000000"/>
                </a:solidFill>
              </a:rPr>
              <a:t>Management</a:t>
            </a:r>
          </a:p>
        </p:txBody>
      </p:sp>
      <p:sp>
        <p:nvSpPr>
          <p:cNvPr id="31" name="Content Placeholder 3"/>
          <p:cNvSpPr txBox="1">
            <a:spLocks/>
          </p:cNvSpPr>
          <p:nvPr/>
        </p:nvSpPr>
        <p:spPr>
          <a:xfrm>
            <a:off x="2057400" y="1922233"/>
            <a:ext cx="1981200" cy="439967"/>
          </a:xfrm>
          <a:prstGeom prst="rect">
            <a:avLst/>
          </a:prstGeom>
          <a:ln>
            <a:noFill/>
          </a:ln>
        </p:spPr>
        <p:txBody>
          <a:bodyPr vert="horz" lIns="91440" tIns="45720" rIns="91440" bIns="45720" rtlCol="0">
            <a:noAutofit/>
          </a:bodyPr>
          <a:lstStyle>
            <a:lvl1pPr marL="342900" indent="-342900" algn="l" defTabSz="457200" rtl="0" eaLnBrk="1" latinLnBrk="0" hangingPunct="1">
              <a:spcBef>
                <a:spcPct val="20000"/>
              </a:spcBef>
              <a:buFont typeface="Arial"/>
              <a:buNone/>
              <a:defRPr sz="2400" kern="1200">
                <a:solidFill>
                  <a:schemeClr val="tx1"/>
                </a:solidFill>
                <a:latin typeface="Arial" pitchFamily="34" charset="0"/>
                <a:ea typeface="+mn-ea"/>
                <a:cs typeface="Arial" pitchFamily="34" charset="0"/>
              </a:defRPr>
            </a:lvl1pPr>
            <a:lvl2pPr marL="457200" indent="228600" algn="l" defTabSz="457200" rtl="0" eaLnBrk="1" latinLnBrk="0" hangingPunct="1">
              <a:spcBef>
                <a:spcPct val="20000"/>
              </a:spcBef>
              <a:buClr>
                <a:schemeClr val="tx2"/>
              </a:buClr>
              <a:buFont typeface="Arial" pitchFamily="34" charset="0"/>
              <a:buChar char="•"/>
              <a:defRPr sz="2000" kern="1200">
                <a:solidFill>
                  <a:schemeClr val="tx1"/>
                </a:solidFill>
                <a:latin typeface="Arial" pitchFamily="34" charset="0"/>
                <a:ea typeface="+mn-ea"/>
                <a:cs typeface="Arial" pitchFamily="34" charset="0"/>
              </a:defRPr>
            </a:lvl2pPr>
            <a:lvl3pPr marL="914400" indent="228600" algn="l" defTabSz="457200" rtl="0" eaLnBrk="1" latinLnBrk="0" hangingPunct="1">
              <a:spcBef>
                <a:spcPct val="20000"/>
              </a:spcBef>
              <a:buFont typeface="Courier New" pitchFamily="49" charset="0"/>
              <a:buChar char="o"/>
              <a:defRPr sz="1600" kern="1200">
                <a:solidFill>
                  <a:schemeClr val="tx1"/>
                </a:solidFill>
                <a:latin typeface="Arial" pitchFamily="34" charset="0"/>
                <a:ea typeface="+mn-ea"/>
                <a:cs typeface="Arial" pitchFamily="34" charset="0"/>
              </a:defRPr>
            </a:lvl3pPr>
            <a:lvl4pPr marL="457200" indent="228600" algn="l" defTabSz="4572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1371600" indent="228600" algn="l" defTabSz="457200" rtl="0" eaLnBrk="1" latinLnBrk="0" hangingPunct="1">
              <a:spcBef>
                <a:spcPct val="20000"/>
              </a:spcBef>
              <a:buFont typeface="Wingdings" pitchFamily="2" charset="2"/>
              <a:buChar char="§"/>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defRPr/>
            </a:pPr>
            <a:r>
              <a:rPr lang="en-US" sz="1600" dirty="0" smtClean="0">
                <a:solidFill>
                  <a:sysClr val="windowText" lastClr="000000"/>
                </a:solidFill>
              </a:rPr>
              <a:t>Backup Management</a:t>
            </a:r>
          </a:p>
        </p:txBody>
      </p:sp>
      <p:pic>
        <p:nvPicPr>
          <p:cNvPr id="32" name="Picture 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4695" y="2644023"/>
            <a:ext cx="409490" cy="341242"/>
          </a:xfrm>
          <a:prstGeom prst="rect">
            <a:avLst/>
          </a:prstGeom>
        </p:spPr>
      </p:pic>
      <p:pic>
        <p:nvPicPr>
          <p:cNvPr id="33" name="Picture 3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5910" y="2644023"/>
            <a:ext cx="409490" cy="341242"/>
          </a:xfrm>
          <a:prstGeom prst="rect">
            <a:avLst/>
          </a:prstGeom>
        </p:spPr>
      </p:pic>
      <p:pic>
        <p:nvPicPr>
          <p:cNvPr id="34" name="Picture 3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51029" y="2839644"/>
            <a:ext cx="409490" cy="341242"/>
          </a:xfrm>
          <a:prstGeom prst="rect">
            <a:avLst/>
          </a:prstGeom>
        </p:spPr>
      </p:pic>
      <p:pic>
        <p:nvPicPr>
          <p:cNvPr id="35" name="Picture 3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19400" y="2667000"/>
            <a:ext cx="409490" cy="341242"/>
          </a:xfrm>
          <a:prstGeom prst="rect">
            <a:avLst/>
          </a:prstGeom>
        </p:spPr>
      </p:pic>
      <p:pic>
        <p:nvPicPr>
          <p:cNvPr id="36" name="Picture 2" descr="Fujitsu">
            <a:hlinkClick r:id="rId13"/>
          </p:cNvPr>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7297164" y="4244813"/>
            <a:ext cx="440499" cy="214603"/>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36"/>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5034280" y="4258057"/>
            <a:ext cx="1003310" cy="143646"/>
          </a:xfrm>
          <a:prstGeom prst="rect">
            <a:avLst/>
          </a:prstGeom>
        </p:spPr>
      </p:pic>
      <p:pic>
        <p:nvPicPr>
          <p:cNvPr id="38" name="Picture 5" descr="C:\Documents and Settings\jcohen\Desktop\icons\CV-Icons\Disk.png"/>
          <p:cNvPicPr>
            <a:picLocks noChangeAspect="1" noChangeArrowheads="1"/>
          </p:cNvPicPr>
          <p:nvPr/>
        </p:nvPicPr>
        <p:blipFill>
          <a:blip r:embed="rId16"/>
          <a:srcRect/>
          <a:stretch>
            <a:fillRect/>
          </a:stretch>
        </p:blipFill>
        <p:spPr bwMode="auto">
          <a:xfrm>
            <a:off x="497103" y="3177105"/>
            <a:ext cx="341097" cy="341097"/>
          </a:xfrm>
          <a:prstGeom prst="rect">
            <a:avLst/>
          </a:prstGeom>
          <a:noFill/>
        </p:spPr>
      </p:pic>
      <p:pic>
        <p:nvPicPr>
          <p:cNvPr id="39" name="Picture 5" descr="C:\Documents and Settings\jcohen\Desktop\icons\CV-Icons\Disk.png"/>
          <p:cNvPicPr>
            <a:picLocks noChangeAspect="1" noChangeArrowheads="1"/>
          </p:cNvPicPr>
          <p:nvPr/>
        </p:nvPicPr>
        <p:blipFill>
          <a:blip r:embed="rId16"/>
          <a:srcRect/>
          <a:stretch>
            <a:fillRect/>
          </a:stretch>
        </p:blipFill>
        <p:spPr bwMode="auto">
          <a:xfrm>
            <a:off x="304800" y="3253305"/>
            <a:ext cx="341097" cy="341097"/>
          </a:xfrm>
          <a:prstGeom prst="rect">
            <a:avLst/>
          </a:prstGeom>
          <a:noFill/>
        </p:spPr>
      </p:pic>
      <p:pic>
        <p:nvPicPr>
          <p:cNvPr id="40" name="Picture 5" descr="C:\Documents and Settings\jcohen\Desktop\icons\CV-Icons\Disk.png"/>
          <p:cNvPicPr>
            <a:picLocks noChangeAspect="1" noChangeArrowheads="1"/>
          </p:cNvPicPr>
          <p:nvPr/>
        </p:nvPicPr>
        <p:blipFill>
          <a:blip r:embed="rId16"/>
          <a:srcRect/>
          <a:stretch>
            <a:fillRect/>
          </a:stretch>
        </p:blipFill>
        <p:spPr bwMode="auto">
          <a:xfrm>
            <a:off x="420903" y="3399094"/>
            <a:ext cx="341097" cy="341097"/>
          </a:xfrm>
          <a:prstGeom prst="rect">
            <a:avLst/>
          </a:prstGeom>
          <a:noFill/>
        </p:spPr>
      </p:pic>
      <p:pic>
        <p:nvPicPr>
          <p:cNvPr id="41" name="Picture 5" descr="C:\Documents and Settings\jcohen\Desktop\icons\CV-Icons\Disk.png"/>
          <p:cNvPicPr>
            <a:picLocks noChangeAspect="1" noChangeArrowheads="1"/>
          </p:cNvPicPr>
          <p:nvPr/>
        </p:nvPicPr>
        <p:blipFill>
          <a:blip r:embed="rId16"/>
          <a:srcRect/>
          <a:stretch>
            <a:fillRect/>
          </a:stretch>
        </p:blipFill>
        <p:spPr bwMode="auto">
          <a:xfrm>
            <a:off x="954303" y="3200283"/>
            <a:ext cx="341097" cy="341097"/>
          </a:xfrm>
          <a:prstGeom prst="rect">
            <a:avLst/>
          </a:prstGeom>
          <a:noFill/>
        </p:spPr>
      </p:pic>
      <p:pic>
        <p:nvPicPr>
          <p:cNvPr id="42" name="Picture 5" descr="C:\Documents and Settings\jcohen\Desktop\icons\CV-Icons\Disk.png"/>
          <p:cNvPicPr>
            <a:picLocks noChangeAspect="1" noChangeArrowheads="1"/>
          </p:cNvPicPr>
          <p:nvPr/>
        </p:nvPicPr>
        <p:blipFill>
          <a:blip r:embed="rId16"/>
          <a:srcRect/>
          <a:stretch>
            <a:fillRect/>
          </a:stretch>
        </p:blipFill>
        <p:spPr bwMode="auto">
          <a:xfrm>
            <a:off x="1106703" y="3294699"/>
            <a:ext cx="341097" cy="341097"/>
          </a:xfrm>
          <a:prstGeom prst="rect">
            <a:avLst/>
          </a:prstGeom>
          <a:noFill/>
        </p:spPr>
      </p:pic>
      <p:pic>
        <p:nvPicPr>
          <p:cNvPr id="43" name="Picture 5" descr="C:\Documents and Settings\jcohen\Desktop\icons\CV-Icons\Disk.png"/>
          <p:cNvPicPr>
            <a:picLocks noChangeAspect="1" noChangeArrowheads="1"/>
          </p:cNvPicPr>
          <p:nvPr/>
        </p:nvPicPr>
        <p:blipFill>
          <a:blip r:embed="rId16"/>
          <a:srcRect/>
          <a:stretch>
            <a:fillRect/>
          </a:stretch>
        </p:blipFill>
        <p:spPr bwMode="auto">
          <a:xfrm>
            <a:off x="1030503" y="3419097"/>
            <a:ext cx="341097" cy="341097"/>
          </a:xfrm>
          <a:prstGeom prst="rect">
            <a:avLst/>
          </a:prstGeom>
          <a:noFill/>
        </p:spPr>
      </p:pic>
      <p:pic>
        <p:nvPicPr>
          <p:cNvPr id="44" name="Picture 5" descr="C:\Documents and Settings\jcohen\Desktop\icons\CV-Icons\Disk.png"/>
          <p:cNvPicPr>
            <a:picLocks noChangeAspect="1" noChangeArrowheads="1"/>
          </p:cNvPicPr>
          <p:nvPr/>
        </p:nvPicPr>
        <p:blipFill>
          <a:blip r:embed="rId16"/>
          <a:srcRect/>
          <a:stretch>
            <a:fillRect/>
          </a:stretch>
        </p:blipFill>
        <p:spPr bwMode="auto">
          <a:xfrm>
            <a:off x="2789735" y="3177105"/>
            <a:ext cx="341097" cy="341097"/>
          </a:xfrm>
          <a:prstGeom prst="rect">
            <a:avLst/>
          </a:prstGeom>
          <a:noFill/>
        </p:spPr>
      </p:pic>
      <p:pic>
        <p:nvPicPr>
          <p:cNvPr id="45" name="Picture 5" descr="C:\Documents and Settings\jcohen\Desktop\icons\CV-Icons\Disk.png"/>
          <p:cNvPicPr>
            <a:picLocks noChangeAspect="1" noChangeArrowheads="1"/>
          </p:cNvPicPr>
          <p:nvPr/>
        </p:nvPicPr>
        <p:blipFill>
          <a:blip r:embed="rId16"/>
          <a:srcRect/>
          <a:stretch>
            <a:fillRect/>
          </a:stretch>
        </p:blipFill>
        <p:spPr bwMode="auto">
          <a:xfrm>
            <a:off x="2841154" y="3271521"/>
            <a:ext cx="341097" cy="341097"/>
          </a:xfrm>
          <a:prstGeom prst="rect">
            <a:avLst/>
          </a:prstGeom>
          <a:noFill/>
        </p:spPr>
      </p:pic>
      <p:pic>
        <p:nvPicPr>
          <p:cNvPr id="46" name="Picture 5" descr="C:\Documents and Settings\jcohen\Desktop\icons\CV-Icons\Disk.png"/>
          <p:cNvPicPr>
            <a:picLocks noChangeAspect="1" noChangeArrowheads="1"/>
          </p:cNvPicPr>
          <p:nvPr/>
        </p:nvPicPr>
        <p:blipFill>
          <a:blip r:embed="rId16"/>
          <a:srcRect/>
          <a:stretch>
            <a:fillRect/>
          </a:stretch>
        </p:blipFill>
        <p:spPr bwMode="auto">
          <a:xfrm>
            <a:off x="2917354" y="3395919"/>
            <a:ext cx="341097" cy="341097"/>
          </a:xfrm>
          <a:prstGeom prst="rect">
            <a:avLst/>
          </a:prstGeom>
          <a:noFill/>
        </p:spPr>
      </p:pic>
      <p:pic>
        <p:nvPicPr>
          <p:cNvPr id="47" name="Picture 23" descr="C:\Documents and Settings\jcohen\Desktop\icons\CV-Icons\Tape.png"/>
          <p:cNvPicPr>
            <a:picLocks noChangeAspect="1" noChangeArrowheads="1"/>
          </p:cNvPicPr>
          <p:nvPr/>
        </p:nvPicPr>
        <p:blipFill>
          <a:blip r:embed="rId17"/>
          <a:srcRect/>
          <a:stretch>
            <a:fillRect/>
          </a:stretch>
        </p:blipFill>
        <p:spPr bwMode="auto">
          <a:xfrm>
            <a:off x="2789735" y="4396305"/>
            <a:ext cx="503130" cy="503130"/>
          </a:xfrm>
          <a:prstGeom prst="rect">
            <a:avLst/>
          </a:prstGeom>
          <a:noFill/>
        </p:spPr>
      </p:pic>
      <p:pic>
        <p:nvPicPr>
          <p:cNvPr id="48" name="Picture 8" descr="C:\Documents and Settings\jcohen\Desktop\icons\CV-Icons\Operations.png"/>
          <p:cNvPicPr>
            <a:picLocks noChangeAspect="1" noChangeArrowheads="1"/>
          </p:cNvPicPr>
          <p:nvPr/>
        </p:nvPicPr>
        <p:blipFill>
          <a:blip r:embed="rId18"/>
          <a:srcRect/>
          <a:stretch>
            <a:fillRect/>
          </a:stretch>
        </p:blipFill>
        <p:spPr bwMode="auto">
          <a:xfrm>
            <a:off x="2877144" y="3558105"/>
            <a:ext cx="421516" cy="421516"/>
          </a:xfrm>
          <a:prstGeom prst="rect">
            <a:avLst/>
          </a:prstGeom>
          <a:noFill/>
        </p:spPr>
      </p:pic>
      <p:pic>
        <p:nvPicPr>
          <p:cNvPr id="49" name="Picture 9" descr="http://www.hdicon.com/wp-content/uploads/2010/05/Dell.png"/>
          <p:cNvPicPr>
            <a:picLocks noChangeAspect="1" noChangeArrowheads="1"/>
          </p:cNvPicPr>
          <p:nvPr/>
        </p:nvPicPr>
        <p:blipFill>
          <a:blip r:embed="rId19" cstate="email">
            <a:extLst>
              <a:ext uri="{28A0092B-C50C-407E-A947-70E740481C1C}">
                <a14:useLocalDpi xmlns:a14="http://schemas.microsoft.com/office/drawing/2010/main"/>
              </a:ext>
            </a:extLst>
          </a:blip>
          <a:srcRect/>
          <a:stretch>
            <a:fillRect/>
          </a:stretch>
        </p:blipFill>
        <p:spPr bwMode="auto">
          <a:xfrm>
            <a:off x="7713421" y="3796542"/>
            <a:ext cx="456062" cy="458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 name="Picture 49" descr="emc.jpg"/>
          <p:cNvPicPr>
            <a:picLocks noChangeAspect="1"/>
          </p:cNvPicPr>
          <p:nvPr/>
        </p:nvPicPr>
        <p:blipFill rotWithShape="1">
          <a:blip r:embed="rId20" cstate="print">
            <a:extLst>
              <a:ext uri="{28A0092B-C50C-407E-A947-70E740481C1C}">
                <a14:useLocalDpi xmlns:a14="http://schemas.microsoft.com/office/drawing/2010/main" val="0"/>
              </a:ext>
            </a:extLst>
          </a:blip>
          <a:srcRect l="13085" t="28374" r="13085" b="28374"/>
          <a:stretch/>
        </p:blipFill>
        <p:spPr>
          <a:xfrm>
            <a:off x="1640103" y="2930634"/>
            <a:ext cx="220577" cy="129225"/>
          </a:xfrm>
          <a:prstGeom prst="rect">
            <a:avLst/>
          </a:prstGeom>
        </p:spPr>
      </p:pic>
      <p:pic>
        <p:nvPicPr>
          <p:cNvPr id="51" name="Picture 5" descr="C:\Documents and Settings\jcohen\Desktop\icons\CV-Icons\Disk.png"/>
          <p:cNvPicPr>
            <a:picLocks noChangeAspect="1" noChangeArrowheads="1"/>
          </p:cNvPicPr>
          <p:nvPr/>
        </p:nvPicPr>
        <p:blipFill>
          <a:blip r:embed="rId16"/>
          <a:srcRect/>
          <a:stretch>
            <a:fillRect/>
          </a:stretch>
        </p:blipFill>
        <p:spPr bwMode="auto">
          <a:xfrm>
            <a:off x="1690131" y="3149486"/>
            <a:ext cx="341097" cy="341097"/>
          </a:xfrm>
          <a:prstGeom prst="rect">
            <a:avLst/>
          </a:prstGeom>
          <a:noFill/>
        </p:spPr>
      </p:pic>
      <p:pic>
        <p:nvPicPr>
          <p:cNvPr id="52" name="Picture 5" descr="C:\Documents and Settings\jcohen\Desktop\icons\CV-Icons\Disk.png"/>
          <p:cNvPicPr>
            <a:picLocks noChangeAspect="1" noChangeArrowheads="1"/>
          </p:cNvPicPr>
          <p:nvPr/>
        </p:nvPicPr>
        <p:blipFill>
          <a:blip r:embed="rId16"/>
          <a:srcRect/>
          <a:stretch>
            <a:fillRect/>
          </a:stretch>
        </p:blipFill>
        <p:spPr bwMode="auto">
          <a:xfrm>
            <a:off x="1563903" y="3271521"/>
            <a:ext cx="341097" cy="341097"/>
          </a:xfrm>
          <a:prstGeom prst="rect">
            <a:avLst/>
          </a:prstGeom>
          <a:noFill/>
        </p:spPr>
      </p:pic>
      <p:pic>
        <p:nvPicPr>
          <p:cNvPr id="53" name="Picture 5" descr="C:\Documents and Settings\jcohen\Desktop\icons\CV-Icons\Disk.png"/>
          <p:cNvPicPr>
            <a:picLocks noChangeAspect="1" noChangeArrowheads="1"/>
          </p:cNvPicPr>
          <p:nvPr/>
        </p:nvPicPr>
        <p:blipFill>
          <a:blip r:embed="rId16"/>
          <a:srcRect/>
          <a:stretch>
            <a:fillRect/>
          </a:stretch>
        </p:blipFill>
        <p:spPr bwMode="auto">
          <a:xfrm>
            <a:off x="1734451" y="3395919"/>
            <a:ext cx="341097" cy="341097"/>
          </a:xfrm>
          <a:prstGeom prst="rect">
            <a:avLst/>
          </a:prstGeom>
          <a:noFill/>
        </p:spPr>
      </p:pic>
      <p:pic>
        <p:nvPicPr>
          <p:cNvPr id="54" name="Picture 5" descr="C:\Documents and Settings\jcohen\Desktop\icons\CV-Icons\Disk.png"/>
          <p:cNvPicPr>
            <a:picLocks noChangeAspect="1" noChangeArrowheads="1"/>
          </p:cNvPicPr>
          <p:nvPr/>
        </p:nvPicPr>
        <p:blipFill>
          <a:blip r:embed="rId16"/>
          <a:srcRect/>
          <a:stretch>
            <a:fillRect/>
          </a:stretch>
        </p:blipFill>
        <p:spPr bwMode="auto">
          <a:xfrm>
            <a:off x="2960284" y="4636684"/>
            <a:ext cx="468716" cy="468716"/>
          </a:xfrm>
          <a:prstGeom prst="rect">
            <a:avLst/>
          </a:prstGeom>
          <a:noFill/>
        </p:spPr>
      </p:pic>
      <p:sp>
        <p:nvSpPr>
          <p:cNvPr id="55" name="Content Placeholder 3"/>
          <p:cNvSpPr txBox="1">
            <a:spLocks/>
          </p:cNvSpPr>
          <p:nvPr/>
        </p:nvSpPr>
        <p:spPr>
          <a:xfrm>
            <a:off x="129722" y="4360633"/>
            <a:ext cx="2765878" cy="439967"/>
          </a:xfrm>
          <a:prstGeom prst="rect">
            <a:avLst/>
          </a:prstGeom>
          <a:ln>
            <a:noFill/>
          </a:ln>
        </p:spPr>
        <p:txBody>
          <a:bodyPr vert="horz" lIns="91440" tIns="45720" rIns="91440" bIns="45720" rtlCol="0">
            <a:noAutofit/>
          </a:bodyPr>
          <a:lstStyle>
            <a:lvl1pPr marL="342900" indent="-342900" algn="l" defTabSz="457200" rtl="0" eaLnBrk="1" latinLnBrk="0" hangingPunct="1">
              <a:spcBef>
                <a:spcPct val="20000"/>
              </a:spcBef>
              <a:buFont typeface="Arial"/>
              <a:buNone/>
              <a:defRPr sz="2400" kern="1200">
                <a:solidFill>
                  <a:schemeClr val="tx1"/>
                </a:solidFill>
                <a:latin typeface="Arial" pitchFamily="34" charset="0"/>
                <a:ea typeface="+mn-ea"/>
                <a:cs typeface="Arial" pitchFamily="34" charset="0"/>
              </a:defRPr>
            </a:lvl1pPr>
            <a:lvl2pPr marL="457200" indent="228600" algn="l" defTabSz="457200" rtl="0" eaLnBrk="1" latinLnBrk="0" hangingPunct="1">
              <a:spcBef>
                <a:spcPct val="20000"/>
              </a:spcBef>
              <a:buClr>
                <a:schemeClr val="tx2"/>
              </a:buClr>
              <a:buFont typeface="Arial" pitchFamily="34" charset="0"/>
              <a:buChar char="•"/>
              <a:defRPr sz="2000" kern="1200">
                <a:solidFill>
                  <a:schemeClr val="tx1"/>
                </a:solidFill>
                <a:latin typeface="Arial" pitchFamily="34" charset="0"/>
                <a:ea typeface="+mn-ea"/>
                <a:cs typeface="Arial" pitchFamily="34" charset="0"/>
              </a:defRPr>
            </a:lvl2pPr>
            <a:lvl3pPr marL="914400" indent="228600" algn="l" defTabSz="457200" rtl="0" eaLnBrk="1" latinLnBrk="0" hangingPunct="1">
              <a:spcBef>
                <a:spcPct val="20000"/>
              </a:spcBef>
              <a:buFont typeface="Courier New" pitchFamily="49" charset="0"/>
              <a:buChar char="o"/>
              <a:defRPr sz="1600" kern="1200">
                <a:solidFill>
                  <a:schemeClr val="tx1"/>
                </a:solidFill>
                <a:latin typeface="Arial" pitchFamily="34" charset="0"/>
                <a:ea typeface="+mn-ea"/>
                <a:cs typeface="Arial" pitchFamily="34" charset="0"/>
              </a:defRPr>
            </a:lvl3pPr>
            <a:lvl4pPr marL="457200" indent="228600" algn="l" defTabSz="4572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1371600" indent="228600" algn="l" defTabSz="457200" rtl="0" eaLnBrk="1" latinLnBrk="0" hangingPunct="1">
              <a:spcBef>
                <a:spcPct val="20000"/>
              </a:spcBef>
              <a:buFont typeface="Wingdings" pitchFamily="2" charset="2"/>
              <a:buChar char="§"/>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73038" indent="-173038">
              <a:buFont typeface="Arial" pitchFamily="34" charset="0"/>
              <a:buChar char="•"/>
              <a:defRPr/>
            </a:pPr>
            <a:r>
              <a:rPr lang="en-US" sz="1600" dirty="0" smtClean="0">
                <a:solidFill>
                  <a:sysClr val="windowText" lastClr="000000"/>
                </a:solidFill>
              </a:rPr>
              <a:t>Separate tools/consoles</a:t>
            </a:r>
          </a:p>
          <a:p>
            <a:pPr marL="173038" indent="-173038">
              <a:buFont typeface="Arial" pitchFamily="34" charset="0"/>
              <a:buChar char="•"/>
              <a:defRPr/>
            </a:pPr>
            <a:r>
              <a:rPr lang="en-US" sz="1600" dirty="0" smtClean="0">
                <a:solidFill>
                  <a:sysClr val="windowText" lastClr="000000"/>
                </a:solidFill>
              </a:rPr>
              <a:t>Limited App Awareness</a:t>
            </a:r>
          </a:p>
          <a:p>
            <a:pPr marL="173038" indent="-173038">
              <a:buFont typeface="Arial" pitchFamily="34" charset="0"/>
              <a:buChar char="•"/>
              <a:defRPr/>
            </a:pPr>
            <a:r>
              <a:rPr lang="en-US" sz="1600" dirty="0" smtClean="0">
                <a:solidFill>
                  <a:sysClr val="windowText" lastClr="000000"/>
                </a:solidFill>
              </a:rPr>
              <a:t>Complex Scripting</a:t>
            </a:r>
          </a:p>
        </p:txBody>
      </p:sp>
      <p:sp>
        <p:nvSpPr>
          <p:cNvPr id="56" name="Line 20"/>
          <p:cNvSpPr>
            <a:spLocks noChangeShapeType="1"/>
          </p:cNvSpPr>
          <p:nvPr/>
        </p:nvSpPr>
        <p:spPr bwMode="auto">
          <a:xfrm rot="5400000" flipH="1">
            <a:off x="1965264" y="3866898"/>
            <a:ext cx="4724400" cy="31872"/>
          </a:xfrm>
          <a:prstGeom prst="line">
            <a:avLst/>
          </a:prstGeom>
          <a:noFill/>
          <a:ln w="9525" cap="rnd" algn="ctr">
            <a:solidFill>
              <a:sysClr val="windowText" lastClr="000000"/>
            </a:solidFill>
            <a:prstDash val="dot"/>
            <a:round/>
            <a:headEnd/>
            <a:tailEnd/>
          </a:ln>
          <a:extLst>
            <a:ext uri="{909E8E84-426E-40DD-AFC4-6F175D3DCCD1}">
              <a14:hiddenFill xmlns:a14="http://schemas.microsoft.com/office/drawing/2010/main">
                <a:noFill/>
              </a14:hiddenFill>
            </a:ext>
          </a:extLst>
        </p:spPr>
        <p:txBody>
          <a:bodyPr anchor="ctr"/>
          <a:lstStyle/>
          <a:p>
            <a:pPr defTabSz="914400" fontAlgn="base">
              <a:spcBef>
                <a:spcPct val="0"/>
              </a:spcBef>
              <a:spcAft>
                <a:spcPct val="0"/>
              </a:spcAft>
              <a:defRPr/>
            </a:pPr>
            <a:endParaRPr lang="en-US" kern="0" smtClean="0">
              <a:solidFill>
                <a:prstClr val="black"/>
              </a:solidFill>
              <a:ea typeface="ＭＳ Ｐゴシック" pitchFamily="34" charset="-128"/>
            </a:endParaRPr>
          </a:p>
        </p:txBody>
      </p:sp>
      <p:sp>
        <p:nvSpPr>
          <p:cNvPr id="57" name="Title 2"/>
          <p:cNvSpPr>
            <a:spLocks noGrp="1"/>
          </p:cNvSpPr>
          <p:nvPr>
            <p:ph type="title"/>
          </p:nvPr>
        </p:nvSpPr>
        <p:spPr>
          <a:xfrm>
            <a:off x="817167" y="295706"/>
            <a:ext cx="7951246" cy="923494"/>
          </a:xfrm>
        </p:spPr>
        <p:txBody>
          <a:bodyPr>
            <a:normAutofit/>
          </a:bodyPr>
          <a:lstStyle/>
          <a:p>
            <a:r>
              <a:rPr lang="en-US" sz="2700" dirty="0" smtClean="0"/>
              <a:t>Modernize Protection &amp; Recovery with </a:t>
            </a:r>
            <a:r>
              <a:rPr lang="en-US" sz="2700" dirty="0" err="1" smtClean="0"/>
              <a:t>IntelliSnap</a:t>
            </a:r>
            <a:r>
              <a:rPr lang="en-US" sz="2700" dirty="0" smtClean="0"/>
              <a:t/>
            </a:r>
            <a:br>
              <a:rPr lang="en-US" sz="2700" dirty="0" smtClean="0"/>
            </a:br>
            <a:r>
              <a:rPr lang="en-US" sz="2000" b="0" dirty="0" smtClean="0">
                <a:solidFill>
                  <a:schemeClr val="tx2">
                    <a:lumMod val="75000"/>
                  </a:schemeClr>
                </a:solidFill>
              </a:rPr>
              <a:t>REDUCE COMPLEXITY AND COST</a:t>
            </a:r>
            <a:endParaRPr lang="en-US" sz="2000" b="0" dirty="0">
              <a:solidFill>
                <a:schemeClr val="tx2">
                  <a:lumMod val="75000"/>
                </a:schemeClr>
              </a:solidFill>
            </a:endParaRPr>
          </a:p>
        </p:txBody>
      </p:sp>
      <p:pic>
        <p:nvPicPr>
          <p:cNvPr id="58" name="Picture 5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0053" y="2839038"/>
            <a:ext cx="409490" cy="341242"/>
          </a:xfrm>
          <a:prstGeom prst="rect">
            <a:avLst/>
          </a:prstGeom>
        </p:spPr>
      </p:pic>
      <p:pic>
        <p:nvPicPr>
          <p:cNvPr id="59" name="Picture 5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0845" y="2796423"/>
            <a:ext cx="409490" cy="341242"/>
          </a:xfrm>
          <a:prstGeom prst="rect">
            <a:avLst/>
          </a:prstGeom>
        </p:spPr>
      </p:pic>
      <p:pic>
        <p:nvPicPr>
          <p:cNvPr id="60" name="Picture 59" descr="C_DetailListImg985.jpeg"/>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1167294" y="2903556"/>
            <a:ext cx="153465" cy="186995"/>
          </a:xfrm>
          <a:prstGeom prst="rect">
            <a:avLst/>
          </a:prstGeom>
        </p:spPr>
      </p:pic>
      <p:pic>
        <p:nvPicPr>
          <p:cNvPr id="61" name="Picture 9" descr="http://www.hdicon.com/wp-content/uploads/2010/05/Dell.png"/>
          <p:cNvPicPr>
            <a:picLocks noChangeAspect="1" noChangeArrowheads="1"/>
          </p:cNvPicPr>
          <p:nvPr/>
        </p:nvPicPr>
        <p:blipFill>
          <a:blip r:embed="rId19" cstate="email">
            <a:extLst>
              <a:ext uri="{28A0092B-C50C-407E-A947-70E740481C1C}">
                <a14:useLocalDpi xmlns:a14="http://schemas.microsoft.com/office/drawing/2010/main"/>
              </a:ext>
            </a:extLst>
          </a:blip>
          <a:srcRect/>
          <a:stretch>
            <a:fillRect/>
          </a:stretch>
        </p:blipFill>
        <p:spPr bwMode="auto">
          <a:xfrm>
            <a:off x="483045" y="2839038"/>
            <a:ext cx="207754" cy="20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 name="Content Placeholder 3"/>
          <p:cNvSpPr txBox="1">
            <a:spLocks/>
          </p:cNvSpPr>
          <p:nvPr/>
        </p:nvSpPr>
        <p:spPr>
          <a:xfrm>
            <a:off x="685800" y="1541233"/>
            <a:ext cx="2590800" cy="439967"/>
          </a:xfrm>
          <a:prstGeom prst="rect">
            <a:avLst/>
          </a:prstGeom>
          <a:ln>
            <a:noFill/>
          </a:ln>
        </p:spPr>
        <p:txBody>
          <a:bodyPr vert="horz" lIns="91440" tIns="45720" rIns="91440" bIns="45720" rtlCol="0">
            <a:noAutofit/>
          </a:bodyPr>
          <a:lstStyle>
            <a:lvl1pPr marL="342900" indent="-342900" algn="l" defTabSz="457200" rtl="0" eaLnBrk="1" latinLnBrk="0" hangingPunct="1">
              <a:spcBef>
                <a:spcPct val="20000"/>
              </a:spcBef>
              <a:buFont typeface="Arial"/>
              <a:buNone/>
              <a:defRPr sz="2400" kern="1200">
                <a:solidFill>
                  <a:schemeClr val="tx1"/>
                </a:solidFill>
                <a:latin typeface="Arial" pitchFamily="34" charset="0"/>
                <a:ea typeface="+mn-ea"/>
                <a:cs typeface="Arial" pitchFamily="34" charset="0"/>
              </a:defRPr>
            </a:lvl1pPr>
            <a:lvl2pPr marL="457200" indent="228600" algn="l" defTabSz="457200" rtl="0" eaLnBrk="1" latinLnBrk="0" hangingPunct="1">
              <a:spcBef>
                <a:spcPct val="20000"/>
              </a:spcBef>
              <a:buClr>
                <a:schemeClr val="tx2"/>
              </a:buClr>
              <a:buFont typeface="Arial" pitchFamily="34" charset="0"/>
              <a:buChar char="•"/>
              <a:defRPr sz="2000" kern="1200">
                <a:solidFill>
                  <a:schemeClr val="tx1"/>
                </a:solidFill>
                <a:latin typeface="Arial" pitchFamily="34" charset="0"/>
                <a:ea typeface="+mn-ea"/>
                <a:cs typeface="Arial" pitchFamily="34" charset="0"/>
              </a:defRPr>
            </a:lvl2pPr>
            <a:lvl3pPr marL="914400" indent="228600" algn="l" defTabSz="457200" rtl="0" eaLnBrk="1" latinLnBrk="0" hangingPunct="1">
              <a:spcBef>
                <a:spcPct val="20000"/>
              </a:spcBef>
              <a:buFont typeface="Courier New" pitchFamily="49" charset="0"/>
              <a:buChar char="o"/>
              <a:defRPr sz="1600" kern="1200">
                <a:solidFill>
                  <a:schemeClr val="tx1"/>
                </a:solidFill>
                <a:latin typeface="Arial" pitchFamily="34" charset="0"/>
                <a:ea typeface="+mn-ea"/>
                <a:cs typeface="Arial" pitchFamily="34" charset="0"/>
              </a:defRPr>
            </a:lvl3pPr>
            <a:lvl4pPr marL="457200" indent="228600" algn="l" defTabSz="4572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1371600" indent="228600" algn="l" defTabSz="457200" rtl="0" eaLnBrk="1" latinLnBrk="0" hangingPunct="1">
              <a:spcBef>
                <a:spcPct val="20000"/>
              </a:spcBef>
              <a:buFont typeface="Wingdings" pitchFamily="2" charset="2"/>
              <a:buChar char="§"/>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defRPr/>
            </a:pPr>
            <a:r>
              <a:rPr lang="en-US" sz="1600" b="1" dirty="0" smtClean="0">
                <a:solidFill>
                  <a:sysClr val="windowText" lastClr="000000"/>
                </a:solidFill>
              </a:rPr>
              <a:t>Traditional Approach</a:t>
            </a:r>
          </a:p>
        </p:txBody>
      </p:sp>
      <p:sp>
        <p:nvSpPr>
          <p:cNvPr id="63" name="TextBox 62"/>
          <p:cNvSpPr txBox="1"/>
          <p:nvPr/>
        </p:nvSpPr>
        <p:spPr>
          <a:xfrm>
            <a:off x="7104390" y="1981200"/>
            <a:ext cx="1353810" cy="738664"/>
          </a:xfrm>
          <a:prstGeom prst="rect">
            <a:avLst/>
          </a:prstGeom>
          <a:noFill/>
        </p:spPr>
        <p:txBody>
          <a:bodyPr wrap="square" rtlCol="0">
            <a:spAutoFit/>
          </a:bodyPr>
          <a:lstStyle/>
          <a:p>
            <a:r>
              <a:rPr lang="en-US" sz="1400" dirty="0" smtClean="0">
                <a:solidFill>
                  <a:srgbClr val="000000"/>
                </a:solidFill>
              </a:rPr>
              <a:t>- Apps</a:t>
            </a:r>
          </a:p>
          <a:p>
            <a:r>
              <a:rPr lang="en-US" sz="1400" dirty="0" smtClean="0">
                <a:solidFill>
                  <a:srgbClr val="000000"/>
                </a:solidFill>
              </a:rPr>
              <a:t>- File Systems</a:t>
            </a:r>
          </a:p>
          <a:p>
            <a:r>
              <a:rPr lang="en-US" sz="1400" dirty="0" smtClean="0">
                <a:solidFill>
                  <a:srgbClr val="000000"/>
                </a:solidFill>
              </a:rPr>
              <a:t>- VMs</a:t>
            </a:r>
            <a:endParaRPr lang="en-US" sz="1400" dirty="0">
              <a:solidFill>
                <a:srgbClr val="000000"/>
              </a:solidFill>
            </a:endParaRPr>
          </a:p>
        </p:txBody>
      </p:sp>
      <p:sp>
        <p:nvSpPr>
          <p:cNvPr id="64" name="Content Placeholder 3"/>
          <p:cNvSpPr txBox="1">
            <a:spLocks/>
          </p:cNvSpPr>
          <p:nvPr/>
        </p:nvSpPr>
        <p:spPr>
          <a:xfrm>
            <a:off x="5368009" y="1541233"/>
            <a:ext cx="2328191" cy="439967"/>
          </a:xfrm>
          <a:prstGeom prst="rect">
            <a:avLst/>
          </a:prstGeom>
          <a:ln>
            <a:noFill/>
          </a:ln>
        </p:spPr>
        <p:txBody>
          <a:bodyPr vert="horz" lIns="91440" tIns="45720" rIns="91440" bIns="45720" rtlCol="0">
            <a:noAutofit/>
          </a:bodyPr>
          <a:lstStyle>
            <a:lvl1pPr marL="342900" indent="-342900" algn="l" defTabSz="457200" rtl="0" eaLnBrk="1" latinLnBrk="0" hangingPunct="1">
              <a:spcBef>
                <a:spcPct val="20000"/>
              </a:spcBef>
              <a:buFont typeface="Arial"/>
              <a:buNone/>
              <a:defRPr sz="2400" kern="1200">
                <a:solidFill>
                  <a:schemeClr val="tx1"/>
                </a:solidFill>
                <a:latin typeface="Arial" pitchFamily="34" charset="0"/>
                <a:ea typeface="+mn-ea"/>
                <a:cs typeface="Arial" pitchFamily="34" charset="0"/>
              </a:defRPr>
            </a:lvl1pPr>
            <a:lvl2pPr marL="457200" indent="228600" algn="l" defTabSz="457200" rtl="0" eaLnBrk="1" latinLnBrk="0" hangingPunct="1">
              <a:spcBef>
                <a:spcPct val="20000"/>
              </a:spcBef>
              <a:buClr>
                <a:schemeClr val="tx2"/>
              </a:buClr>
              <a:buFont typeface="Arial" pitchFamily="34" charset="0"/>
              <a:buChar char="•"/>
              <a:defRPr sz="2000" kern="1200">
                <a:solidFill>
                  <a:schemeClr val="tx1"/>
                </a:solidFill>
                <a:latin typeface="Arial" pitchFamily="34" charset="0"/>
                <a:ea typeface="+mn-ea"/>
                <a:cs typeface="Arial" pitchFamily="34" charset="0"/>
              </a:defRPr>
            </a:lvl2pPr>
            <a:lvl3pPr marL="914400" indent="228600" algn="l" defTabSz="457200" rtl="0" eaLnBrk="1" latinLnBrk="0" hangingPunct="1">
              <a:spcBef>
                <a:spcPct val="20000"/>
              </a:spcBef>
              <a:buFont typeface="Courier New" pitchFamily="49" charset="0"/>
              <a:buChar char="o"/>
              <a:defRPr sz="1600" kern="1200">
                <a:solidFill>
                  <a:schemeClr val="tx1"/>
                </a:solidFill>
                <a:latin typeface="Arial" pitchFamily="34" charset="0"/>
                <a:ea typeface="+mn-ea"/>
                <a:cs typeface="Arial" pitchFamily="34" charset="0"/>
              </a:defRPr>
            </a:lvl3pPr>
            <a:lvl4pPr marL="457200" indent="228600" algn="l" defTabSz="4572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1371600" indent="228600" algn="l" defTabSz="457200" rtl="0" eaLnBrk="1" latinLnBrk="0" hangingPunct="1">
              <a:spcBef>
                <a:spcPct val="20000"/>
              </a:spcBef>
              <a:buFont typeface="Wingdings" pitchFamily="2" charset="2"/>
              <a:buChar char="§"/>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defRPr/>
            </a:pPr>
            <a:r>
              <a:rPr lang="en-US" sz="1600" b="1" dirty="0" smtClean="0">
                <a:solidFill>
                  <a:sysClr val="windowText" lastClr="000000"/>
                </a:solidFill>
              </a:rPr>
              <a:t>Singular Approach</a:t>
            </a:r>
          </a:p>
        </p:txBody>
      </p:sp>
      <p:pic>
        <p:nvPicPr>
          <p:cNvPr id="65" name="Picture 64" descr="CONTENTSTORE.jpg"/>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5410200" y="5153176"/>
            <a:ext cx="2304969" cy="1247624"/>
          </a:xfrm>
          <a:prstGeom prst="rect">
            <a:avLst/>
          </a:prstGeom>
        </p:spPr>
      </p:pic>
      <p:sp>
        <p:nvSpPr>
          <p:cNvPr id="66" name="Down Arrow 65"/>
          <p:cNvSpPr/>
          <p:nvPr/>
        </p:nvSpPr>
        <p:spPr>
          <a:xfrm>
            <a:off x="2901380" y="4061547"/>
            <a:ext cx="375220" cy="259806"/>
          </a:xfrm>
          <a:prstGeom prst="downArrow">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68" name="Right Arrow 67"/>
          <p:cNvSpPr/>
          <p:nvPr/>
        </p:nvSpPr>
        <p:spPr>
          <a:xfrm rot="5400000">
            <a:off x="6088575" y="4586859"/>
            <a:ext cx="936684" cy="602166"/>
          </a:xfrm>
          <a:prstGeom prst="rightArrow">
            <a:avLst/>
          </a:prstGeom>
          <a:solidFill>
            <a:srgbClr val="BE002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300" b="1" dirty="0" smtClean="0">
                <a:solidFill>
                  <a:prstClr val="white"/>
                </a:solidFill>
              </a:rPr>
              <a:t>Backup</a:t>
            </a:r>
            <a:endParaRPr lang="en-US" sz="1300" b="1" dirty="0">
              <a:solidFill>
                <a:prstClr val="white"/>
              </a:solidFill>
            </a:endParaRPr>
          </a:p>
        </p:txBody>
      </p:sp>
    </p:spTree>
    <p:extLst>
      <p:ext uri="{BB962C8B-B14F-4D97-AF65-F5344CB8AC3E}">
        <p14:creationId xmlns:p14="http://schemas.microsoft.com/office/powerpoint/2010/main" val="262511861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735554" y="304898"/>
            <a:ext cx="6503446" cy="923494"/>
          </a:xfrm>
        </p:spPr>
        <p:txBody>
          <a:bodyPr>
            <a:noAutofit/>
          </a:bodyPr>
          <a:lstStyle/>
          <a:p>
            <a:r>
              <a:rPr lang="en-US" dirty="0" smtClean="0"/>
              <a:t>Converge Backup, Archive &amp; Reporting with OnePass</a:t>
            </a:r>
            <a:endParaRPr lang="en-US" dirty="0"/>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1487350"/>
            <a:ext cx="3733800" cy="293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49600" y="4114800"/>
            <a:ext cx="3124200" cy="3124200"/>
          </a:xfrm>
          <a:prstGeom prst="rect">
            <a:avLst/>
          </a:prstGeom>
        </p:spPr>
      </p:pic>
      <p:pic>
        <p:nvPicPr>
          <p:cNvPr id="7"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95854" y="4863222"/>
            <a:ext cx="2573146" cy="1364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10886" y="4648976"/>
            <a:ext cx="2922608" cy="1200329"/>
          </a:xfrm>
          <a:prstGeom prst="rect">
            <a:avLst/>
          </a:prstGeom>
          <a:noFill/>
        </p:spPr>
        <p:txBody>
          <a:bodyPr wrap="square" rtlCol="0">
            <a:spAutoFit/>
          </a:bodyPr>
          <a:lstStyle/>
          <a:p>
            <a:pPr algn="ctr"/>
            <a:r>
              <a:rPr lang="en-US" b="1" dirty="0" smtClean="0">
                <a:solidFill>
                  <a:prstClr val="black"/>
                </a:solidFill>
                <a:ea typeface="MS PGothic"/>
              </a:rPr>
              <a:t>ContentStore Mail:</a:t>
            </a:r>
          </a:p>
          <a:p>
            <a:pPr algn="ctr"/>
            <a:r>
              <a:rPr lang="en-US" b="1" dirty="0" smtClean="0">
                <a:solidFill>
                  <a:prstClr val="black"/>
                </a:solidFill>
                <a:ea typeface="MS PGothic"/>
              </a:rPr>
              <a:t>New Outlook Plug-in</a:t>
            </a:r>
          </a:p>
          <a:p>
            <a:pPr algn="ctr"/>
            <a:r>
              <a:rPr lang="en-US" b="1" dirty="0">
                <a:solidFill>
                  <a:prstClr val="black"/>
                </a:solidFill>
                <a:ea typeface="MS PGothic"/>
              </a:rPr>
              <a:t>f</a:t>
            </a:r>
            <a:r>
              <a:rPr lang="en-US" b="1" dirty="0" smtClean="0">
                <a:solidFill>
                  <a:prstClr val="black"/>
                </a:solidFill>
                <a:ea typeface="MS PGothic"/>
              </a:rPr>
              <a:t>or </a:t>
            </a:r>
            <a:r>
              <a:rPr lang="en-US" b="1" dirty="0">
                <a:solidFill>
                  <a:prstClr val="black"/>
                </a:solidFill>
                <a:ea typeface="MS PGothic"/>
              </a:rPr>
              <a:t>s</a:t>
            </a:r>
            <a:r>
              <a:rPr lang="en-US" b="1" dirty="0" smtClean="0">
                <a:solidFill>
                  <a:prstClr val="black"/>
                </a:solidFill>
                <a:ea typeface="MS PGothic"/>
              </a:rPr>
              <a:t>elf service access </a:t>
            </a:r>
            <a:br>
              <a:rPr lang="en-US" b="1" dirty="0" smtClean="0">
                <a:solidFill>
                  <a:prstClr val="black"/>
                </a:solidFill>
                <a:ea typeface="MS PGothic"/>
              </a:rPr>
            </a:br>
            <a:r>
              <a:rPr lang="en-US" b="1" dirty="0" smtClean="0">
                <a:solidFill>
                  <a:prstClr val="black"/>
                </a:solidFill>
                <a:ea typeface="MS PGothic"/>
              </a:rPr>
              <a:t>to archived Email</a:t>
            </a:r>
            <a:endParaRPr lang="en-US" b="1" dirty="0">
              <a:solidFill>
                <a:prstClr val="black"/>
              </a:solidFill>
              <a:ea typeface="MS PGothic"/>
            </a:endParaRPr>
          </a:p>
        </p:txBody>
      </p:sp>
      <p:sp>
        <p:nvSpPr>
          <p:cNvPr id="9" name="Rectangle 8"/>
          <p:cNvSpPr/>
          <p:nvPr/>
        </p:nvSpPr>
        <p:spPr>
          <a:xfrm>
            <a:off x="6172200" y="4724400"/>
            <a:ext cx="2612571" cy="923330"/>
          </a:xfrm>
          <a:prstGeom prst="rect">
            <a:avLst/>
          </a:prstGeom>
        </p:spPr>
        <p:txBody>
          <a:bodyPr wrap="square">
            <a:spAutoFit/>
          </a:bodyPr>
          <a:lstStyle/>
          <a:p>
            <a:pPr algn="ctr"/>
            <a:r>
              <a:rPr lang="en-US" b="1" dirty="0">
                <a:solidFill>
                  <a:srgbClr val="000000"/>
                </a:solidFill>
              </a:rPr>
              <a:t>A</a:t>
            </a:r>
            <a:r>
              <a:rPr lang="en-US" b="1" dirty="0" smtClean="0">
                <a:solidFill>
                  <a:srgbClr val="000000"/>
                </a:solidFill>
              </a:rPr>
              <a:t> </a:t>
            </a:r>
            <a:r>
              <a:rPr lang="en-US" b="1" dirty="0">
                <a:solidFill>
                  <a:srgbClr val="000000"/>
                </a:solidFill>
              </a:rPr>
              <a:t>‘zero </a:t>
            </a:r>
            <a:r>
              <a:rPr lang="en-US" b="1" dirty="0" smtClean="0">
                <a:solidFill>
                  <a:srgbClr val="000000"/>
                </a:solidFill>
              </a:rPr>
              <a:t>footprint </a:t>
            </a:r>
            <a:r>
              <a:rPr lang="en-US" b="1" dirty="0">
                <a:solidFill>
                  <a:srgbClr val="000000"/>
                </a:solidFill>
              </a:rPr>
              <a:t>archive’ </a:t>
            </a:r>
            <a:r>
              <a:rPr lang="en-US" b="1" dirty="0" smtClean="0">
                <a:solidFill>
                  <a:srgbClr val="000000"/>
                </a:solidFill>
              </a:rPr>
              <a:t>controls </a:t>
            </a:r>
            <a:r>
              <a:rPr lang="en-US" b="1" dirty="0">
                <a:solidFill>
                  <a:srgbClr val="000000"/>
                </a:solidFill>
              </a:rPr>
              <a:t>storage </a:t>
            </a:r>
            <a:r>
              <a:rPr lang="en-US" b="1" dirty="0" smtClean="0">
                <a:solidFill>
                  <a:srgbClr val="000000"/>
                </a:solidFill>
              </a:rPr>
              <a:t>costs </a:t>
            </a:r>
            <a:endParaRPr lang="en-US" b="1" dirty="0">
              <a:solidFill>
                <a:srgbClr val="000000"/>
              </a:solidFill>
            </a:endParaRPr>
          </a:p>
        </p:txBody>
      </p:sp>
      <p:pic>
        <p:nvPicPr>
          <p:cNvPr id="10" name="Picture 9" descr="Protect.jp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772400" y="152400"/>
            <a:ext cx="1122904" cy="1277302"/>
          </a:xfrm>
          <a:prstGeom prst="rect">
            <a:avLst/>
          </a:prstGeom>
        </p:spPr>
      </p:pic>
      <p:pic>
        <p:nvPicPr>
          <p:cNvPr id="11" name="Picture 10" descr="File System &amp; Email.jp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603729" y="1489783"/>
            <a:ext cx="3159271" cy="3082217"/>
          </a:xfrm>
          <a:prstGeom prst="rect">
            <a:avLst/>
          </a:prstGeom>
        </p:spPr>
      </p:pic>
      <p:sp>
        <p:nvSpPr>
          <p:cNvPr id="12" name="Right Arrow 11"/>
          <p:cNvSpPr/>
          <p:nvPr/>
        </p:nvSpPr>
        <p:spPr>
          <a:xfrm>
            <a:off x="3505200" y="2133600"/>
            <a:ext cx="2095296" cy="1447800"/>
          </a:xfrm>
          <a:prstGeom prst="rightArrow">
            <a:avLst/>
          </a:prstGeom>
          <a:solidFill>
            <a:srgbClr val="BE002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300" b="1" dirty="0" smtClean="0">
                <a:solidFill>
                  <a:prstClr val="white"/>
                </a:solidFill>
              </a:rPr>
              <a:t>2X faster backup </a:t>
            </a:r>
            <a:br>
              <a:rPr lang="en-US" sz="1300" b="1" dirty="0" smtClean="0">
                <a:solidFill>
                  <a:prstClr val="white"/>
                </a:solidFill>
              </a:rPr>
            </a:br>
            <a:r>
              <a:rPr lang="en-US" sz="1300" b="1" dirty="0" smtClean="0">
                <a:solidFill>
                  <a:prstClr val="white"/>
                </a:solidFill>
              </a:rPr>
              <a:t>&amp; archive with 50% the impact</a:t>
            </a:r>
            <a:endParaRPr lang="en-US" sz="1300" b="1" dirty="0">
              <a:solidFill>
                <a:prstClr val="white"/>
              </a:solidFill>
            </a:endParaRPr>
          </a:p>
        </p:txBody>
      </p:sp>
    </p:spTree>
    <p:extLst>
      <p:ext uri="{BB962C8B-B14F-4D97-AF65-F5344CB8AC3E}">
        <p14:creationId xmlns:p14="http://schemas.microsoft.com/office/powerpoint/2010/main" val="341220083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ONTENTSTORE.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4519604"/>
            <a:ext cx="4038600" cy="2185996"/>
          </a:xfrm>
          <a:prstGeom prst="rect">
            <a:avLst/>
          </a:prstGeom>
        </p:spPr>
      </p:pic>
      <p:sp>
        <p:nvSpPr>
          <p:cNvPr id="5" name="Title 1"/>
          <p:cNvSpPr>
            <a:spLocks noGrp="1"/>
          </p:cNvSpPr>
          <p:nvPr>
            <p:ph type="title"/>
          </p:nvPr>
        </p:nvSpPr>
        <p:spPr>
          <a:xfrm>
            <a:off x="251521" y="188640"/>
            <a:ext cx="7255731" cy="360040"/>
          </a:xfrm>
        </p:spPr>
        <p:txBody>
          <a:bodyPr>
            <a:normAutofit fontScale="90000"/>
          </a:bodyPr>
          <a:lstStyle/>
          <a:p>
            <a:r>
              <a:rPr lang="en-US" dirty="0" smtClean="0"/>
              <a:t>VM Integration Optimizes Data Management To Achieve Cloud Scale</a:t>
            </a:r>
            <a:endParaRPr lang="en-US" dirty="0"/>
          </a:p>
        </p:txBody>
      </p:sp>
      <p:sp>
        <p:nvSpPr>
          <p:cNvPr id="6" name="TextBox 5"/>
          <p:cNvSpPr txBox="1"/>
          <p:nvPr/>
        </p:nvSpPr>
        <p:spPr>
          <a:xfrm>
            <a:off x="2561086" y="3200400"/>
            <a:ext cx="2049087" cy="984885"/>
          </a:xfrm>
          <a:prstGeom prst="rect">
            <a:avLst/>
          </a:prstGeom>
          <a:noFill/>
        </p:spPr>
        <p:txBody>
          <a:bodyPr wrap="none" rtlCol="0">
            <a:spAutoFit/>
          </a:bodyPr>
          <a:lstStyle/>
          <a:p>
            <a:pPr algn="ctr"/>
            <a:r>
              <a:rPr lang="en-US" sz="1600" b="1" dirty="0" err="1" smtClean="0">
                <a:solidFill>
                  <a:srgbClr val="000000"/>
                </a:solidFill>
              </a:rPr>
              <a:t>IntelliSnap</a:t>
            </a:r>
            <a:endParaRPr lang="en-US" sz="1600" b="1" dirty="0">
              <a:solidFill>
                <a:srgbClr val="000000"/>
              </a:solidFill>
            </a:endParaRPr>
          </a:p>
          <a:p>
            <a:pPr algn="ctr"/>
            <a:r>
              <a:rPr lang="en-US" sz="1400" dirty="0" smtClean="0">
                <a:solidFill>
                  <a:srgbClr val="000000"/>
                </a:solidFill>
              </a:rPr>
              <a:t>Massive Scale</a:t>
            </a:r>
          </a:p>
          <a:p>
            <a:pPr algn="ctr"/>
            <a:r>
              <a:rPr lang="en-US" sz="1400" dirty="0" smtClean="0">
                <a:solidFill>
                  <a:srgbClr val="000000"/>
                </a:solidFill>
              </a:rPr>
              <a:t>Rapid Recovery</a:t>
            </a:r>
          </a:p>
          <a:p>
            <a:pPr marL="285750" indent="-285750">
              <a:buFontTx/>
              <a:buChar char="-"/>
            </a:pPr>
            <a:endParaRPr lang="en-US" sz="1400" dirty="0">
              <a:solidFill>
                <a:srgbClr val="000000"/>
              </a:solidFill>
            </a:endParaRPr>
          </a:p>
        </p:txBody>
      </p:sp>
      <p:sp>
        <p:nvSpPr>
          <p:cNvPr id="7" name="TextBox 6"/>
          <p:cNvSpPr txBox="1"/>
          <p:nvPr/>
        </p:nvSpPr>
        <p:spPr>
          <a:xfrm>
            <a:off x="-11894" y="3200400"/>
            <a:ext cx="1916894" cy="1231106"/>
          </a:xfrm>
          <a:prstGeom prst="rect">
            <a:avLst/>
          </a:prstGeom>
          <a:noFill/>
        </p:spPr>
        <p:txBody>
          <a:bodyPr wrap="square" rtlCol="0">
            <a:spAutoFit/>
          </a:bodyPr>
          <a:lstStyle/>
          <a:p>
            <a:pPr algn="ctr"/>
            <a:r>
              <a:rPr lang="en-US" sz="1600" b="1" dirty="0" smtClean="0">
                <a:solidFill>
                  <a:srgbClr val="000000"/>
                </a:solidFill>
              </a:rPr>
              <a:t>Scalable Protection</a:t>
            </a:r>
          </a:p>
          <a:p>
            <a:pPr algn="ctr"/>
            <a:r>
              <a:rPr lang="en-US" sz="1400" dirty="0" smtClean="0">
                <a:solidFill>
                  <a:srgbClr val="000000"/>
                </a:solidFill>
              </a:rPr>
              <a:t>New resiliency features like </a:t>
            </a:r>
            <a:r>
              <a:rPr lang="en-US" sz="1400" dirty="0">
                <a:solidFill>
                  <a:srgbClr val="000000"/>
                </a:solidFill>
              </a:rPr>
              <a:t> </a:t>
            </a:r>
            <a:r>
              <a:rPr lang="en-US" sz="1400" dirty="0" smtClean="0">
                <a:solidFill>
                  <a:srgbClr val="000000"/>
                </a:solidFill>
              </a:rPr>
              <a:t>load balancing, failover</a:t>
            </a:r>
          </a:p>
        </p:txBody>
      </p:sp>
      <p:sp>
        <p:nvSpPr>
          <p:cNvPr id="8" name="TextBox 7"/>
          <p:cNvSpPr txBox="1"/>
          <p:nvPr/>
        </p:nvSpPr>
        <p:spPr>
          <a:xfrm>
            <a:off x="381000" y="1524000"/>
            <a:ext cx="1181526" cy="276999"/>
          </a:xfrm>
          <a:prstGeom prst="rect">
            <a:avLst/>
          </a:prstGeom>
          <a:noFill/>
        </p:spPr>
        <p:txBody>
          <a:bodyPr wrap="square" rtlCol="0">
            <a:spAutoFit/>
          </a:bodyPr>
          <a:lstStyle/>
          <a:p>
            <a:pPr algn="ctr" fontAlgn="base">
              <a:spcBef>
                <a:spcPct val="0"/>
              </a:spcBef>
              <a:spcAft>
                <a:spcPct val="0"/>
              </a:spcAft>
            </a:pPr>
            <a:r>
              <a:rPr lang="en-US" sz="1200" b="1" dirty="0" err="1" smtClean="0">
                <a:solidFill>
                  <a:srgbClr val="000000"/>
                </a:solidFill>
                <a:latin typeface="Arial Black" pitchFamily="34" charset="0"/>
              </a:rPr>
              <a:t>vSphere</a:t>
            </a:r>
            <a:endParaRPr lang="en-US" sz="1200" b="1" dirty="0">
              <a:solidFill>
                <a:srgbClr val="000000"/>
              </a:solidFill>
              <a:latin typeface="Arial Black" pitchFamily="34" charset="0"/>
            </a:endParaRPr>
          </a:p>
        </p:txBody>
      </p:sp>
      <p:sp>
        <p:nvSpPr>
          <p:cNvPr id="9" name="TextBox 8"/>
          <p:cNvSpPr txBox="1"/>
          <p:nvPr/>
        </p:nvSpPr>
        <p:spPr>
          <a:xfrm>
            <a:off x="1471380" y="1524000"/>
            <a:ext cx="1670209" cy="276999"/>
          </a:xfrm>
          <a:prstGeom prst="rect">
            <a:avLst/>
          </a:prstGeom>
          <a:noFill/>
        </p:spPr>
        <p:txBody>
          <a:bodyPr wrap="square" rtlCol="0">
            <a:spAutoFit/>
          </a:bodyPr>
          <a:lstStyle/>
          <a:p>
            <a:pPr algn="ctr" fontAlgn="base">
              <a:spcBef>
                <a:spcPct val="0"/>
              </a:spcBef>
              <a:spcAft>
                <a:spcPct val="0"/>
              </a:spcAft>
            </a:pPr>
            <a:r>
              <a:rPr lang="en-US" sz="1200" b="1" dirty="0" err="1" smtClean="0">
                <a:solidFill>
                  <a:srgbClr val="000000"/>
                </a:solidFill>
                <a:latin typeface="Arial Black" pitchFamily="34" charset="0"/>
              </a:rPr>
              <a:t>vCloud</a:t>
            </a:r>
            <a:r>
              <a:rPr lang="en-US" sz="1200" b="1" dirty="0" smtClean="0">
                <a:solidFill>
                  <a:srgbClr val="000000"/>
                </a:solidFill>
                <a:latin typeface="Arial Black" pitchFamily="34" charset="0"/>
              </a:rPr>
              <a:t> Director</a:t>
            </a:r>
            <a:endParaRPr lang="en-US" sz="1200" b="1" dirty="0">
              <a:solidFill>
                <a:srgbClr val="000000"/>
              </a:solidFill>
              <a:latin typeface="Arial Black" pitchFamily="34" charset="0"/>
            </a:endParaRPr>
          </a:p>
        </p:txBody>
      </p:sp>
      <p:sp>
        <p:nvSpPr>
          <p:cNvPr id="10" name="TextBox 9"/>
          <p:cNvSpPr txBox="1"/>
          <p:nvPr/>
        </p:nvSpPr>
        <p:spPr>
          <a:xfrm>
            <a:off x="3309817" y="1524000"/>
            <a:ext cx="881183" cy="276999"/>
          </a:xfrm>
          <a:prstGeom prst="rect">
            <a:avLst/>
          </a:prstGeom>
          <a:noFill/>
        </p:spPr>
        <p:txBody>
          <a:bodyPr wrap="square" rtlCol="0">
            <a:spAutoFit/>
          </a:bodyPr>
          <a:lstStyle/>
          <a:p>
            <a:pPr algn="ctr" fontAlgn="base">
              <a:spcBef>
                <a:spcPct val="0"/>
              </a:spcBef>
              <a:spcAft>
                <a:spcPct val="0"/>
              </a:spcAft>
            </a:pPr>
            <a:r>
              <a:rPr lang="en-US" sz="1200" b="1" dirty="0" smtClean="0">
                <a:solidFill>
                  <a:srgbClr val="000000"/>
                </a:solidFill>
                <a:latin typeface="Arial Black" pitchFamily="34" charset="0"/>
              </a:rPr>
              <a:t>Hyper-V</a:t>
            </a:r>
            <a:endParaRPr lang="en-US" sz="1200" b="1" dirty="0">
              <a:solidFill>
                <a:srgbClr val="000000"/>
              </a:solidFill>
              <a:latin typeface="Arial Black" pitchFamily="34" charset="0"/>
            </a:endParaRPr>
          </a:p>
        </p:txBody>
      </p:sp>
      <p:grpSp>
        <p:nvGrpSpPr>
          <p:cNvPr id="11" name="Group 10"/>
          <p:cNvGrpSpPr/>
          <p:nvPr/>
        </p:nvGrpSpPr>
        <p:grpSpPr>
          <a:xfrm>
            <a:off x="589647" y="1822788"/>
            <a:ext cx="629553" cy="706967"/>
            <a:chOff x="304800" y="1822788"/>
            <a:chExt cx="629553" cy="706967"/>
          </a:xfrm>
        </p:grpSpPr>
        <p:grpSp>
          <p:nvGrpSpPr>
            <p:cNvPr id="12" name="Group 11"/>
            <p:cNvGrpSpPr/>
            <p:nvPr/>
          </p:nvGrpSpPr>
          <p:grpSpPr>
            <a:xfrm>
              <a:off x="304800" y="1822788"/>
              <a:ext cx="629553" cy="230265"/>
              <a:chOff x="304800" y="1822788"/>
              <a:chExt cx="629553" cy="230265"/>
            </a:xfrm>
          </p:grpSpPr>
          <p:pic>
            <p:nvPicPr>
              <p:cNvPr id="23" name="Picture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800" y="1822788"/>
                <a:ext cx="230265" cy="230265"/>
              </a:xfrm>
              <a:prstGeom prst="rect">
                <a:avLst/>
              </a:prstGeom>
            </p:spPr>
          </p:pic>
          <p:pic>
            <p:nvPicPr>
              <p:cNvPr id="24" name="Picture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7896" y="1822788"/>
                <a:ext cx="230265" cy="230265"/>
              </a:xfrm>
              <a:prstGeom prst="rect">
                <a:avLst/>
              </a:prstGeom>
            </p:spPr>
          </p:pic>
          <p:pic>
            <p:nvPicPr>
              <p:cNvPr id="25" name="Picture 2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0992" y="1822788"/>
                <a:ext cx="230265" cy="230265"/>
              </a:xfrm>
              <a:prstGeom prst="rect">
                <a:avLst/>
              </a:prstGeom>
            </p:spPr>
          </p:pic>
          <p:pic>
            <p:nvPicPr>
              <p:cNvPr id="26" name="Picture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4088" y="1822788"/>
                <a:ext cx="230265" cy="230265"/>
              </a:xfrm>
              <a:prstGeom prst="rect">
                <a:avLst/>
              </a:prstGeom>
            </p:spPr>
          </p:pic>
        </p:grpSp>
        <p:grpSp>
          <p:nvGrpSpPr>
            <p:cNvPr id="13" name="Group 12"/>
            <p:cNvGrpSpPr/>
            <p:nvPr/>
          </p:nvGrpSpPr>
          <p:grpSpPr>
            <a:xfrm>
              <a:off x="304800" y="2061139"/>
              <a:ext cx="629553" cy="230265"/>
              <a:chOff x="304800" y="1822788"/>
              <a:chExt cx="629553" cy="230265"/>
            </a:xfrm>
          </p:grpSpPr>
          <p:pic>
            <p:nvPicPr>
              <p:cNvPr id="19" name="Picture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800" y="1822788"/>
                <a:ext cx="230265" cy="230265"/>
              </a:xfrm>
              <a:prstGeom prst="rect">
                <a:avLst/>
              </a:prstGeom>
            </p:spPr>
          </p:pic>
          <p:pic>
            <p:nvPicPr>
              <p:cNvPr id="20" name="Picture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7896" y="1822788"/>
                <a:ext cx="230265" cy="230265"/>
              </a:xfrm>
              <a:prstGeom prst="rect">
                <a:avLst/>
              </a:prstGeom>
            </p:spPr>
          </p:pic>
          <p:pic>
            <p:nvPicPr>
              <p:cNvPr id="21" name="Picture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0992" y="1822788"/>
                <a:ext cx="230265" cy="230265"/>
              </a:xfrm>
              <a:prstGeom prst="rect">
                <a:avLst/>
              </a:prstGeom>
            </p:spPr>
          </p:pic>
          <p:pic>
            <p:nvPicPr>
              <p:cNvPr id="22" name="Picture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4088" y="1822788"/>
                <a:ext cx="230265" cy="230265"/>
              </a:xfrm>
              <a:prstGeom prst="rect">
                <a:avLst/>
              </a:prstGeom>
            </p:spPr>
          </p:pic>
        </p:grpSp>
        <p:grpSp>
          <p:nvGrpSpPr>
            <p:cNvPr id="14" name="Group 13"/>
            <p:cNvGrpSpPr/>
            <p:nvPr/>
          </p:nvGrpSpPr>
          <p:grpSpPr>
            <a:xfrm>
              <a:off x="304800" y="2299490"/>
              <a:ext cx="629553" cy="230265"/>
              <a:chOff x="304800" y="1822788"/>
              <a:chExt cx="629553" cy="230265"/>
            </a:xfrm>
          </p:grpSpPr>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800" y="1822788"/>
                <a:ext cx="230265" cy="230265"/>
              </a:xfrm>
              <a:prstGeom prst="rect">
                <a:avLst/>
              </a:prstGeom>
            </p:spPr>
          </p:pic>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7896" y="1822788"/>
                <a:ext cx="230265" cy="230265"/>
              </a:xfrm>
              <a:prstGeom prst="rect">
                <a:avLst/>
              </a:prstGeom>
            </p:spPr>
          </p:pic>
          <p:pic>
            <p:nvPicPr>
              <p:cNvPr id="17" name="Picture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0992" y="1822788"/>
                <a:ext cx="230265" cy="230265"/>
              </a:xfrm>
              <a:prstGeom prst="rect">
                <a:avLst/>
              </a:prstGeom>
            </p:spPr>
          </p:pic>
          <p:pic>
            <p:nvPicPr>
              <p:cNvPr id="18" name="Pictur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4088" y="1822788"/>
                <a:ext cx="230265" cy="230265"/>
              </a:xfrm>
              <a:prstGeom prst="rect">
                <a:avLst/>
              </a:prstGeom>
            </p:spPr>
          </p:pic>
        </p:grpSp>
      </p:grpSp>
      <p:grpSp>
        <p:nvGrpSpPr>
          <p:cNvPr id="27" name="Group 26"/>
          <p:cNvGrpSpPr/>
          <p:nvPr/>
        </p:nvGrpSpPr>
        <p:grpSpPr>
          <a:xfrm>
            <a:off x="1294497" y="1822788"/>
            <a:ext cx="629553" cy="706967"/>
            <a:chOff x="304800" y="1822788"/>
            <a:chExt cx="629553" cy="706967"/>
          </a:xfrm>
        </p:grpSpPr>
        <p:grpSp>
          <p:nvGrpSpPr>
            <p:cNvPr id="28" name="Group 27"/>
            <p:cNvGrpSpPr/>
            <p:nvPr/>
          </p:nvGrpSpPr>
          <p:grpSpPr>
            <a:xfrm>
              <a:off x="304800" y="1822788"/>
              <a:ext cx="629553" cy="230265"/>
              <a:chOff x="304800" y="1822788"/>
              <a:chExt cx="629553" cy="230265"/>
            </a:xfrm>
          </p:grpSpPr>
          <p:pic>
            <p:nvPicPr>
              <p:cNvPr id="39" name="Picture 3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800" y="1822788"/>
                <a:ext cx="230265" cy="230265"/>
              </a:xfrm>
              <a:prstGeom prst="rect">
                <a:avLst/>
              </a:prstGeom>
            </p:spPr>
          </p:pic>
          <p:pic>
            <p:nvPicPr>
              <p:cNvPr id="40" name="Picture 3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7896" y="1822788"/>
                <a:ext cx="230265" cy="230265"/>
              </a:xfrm>
              <a:prstGeom prst="rect">
                <a:avLst/>
              </a:prstGeom>
            </p:spPr>
          </p:pic>
          <p:pic>
            <p:nvPicPr>
              <p:cNvPr id="41" name="Picture 4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0992" y="1822788"/>
                <a:ext cx="230265" cy="230265"/>
              </a:xfrm>
              <a:prstGeom prst="rect">
                <a:avLst/>
              </a:prstGeom>
            </p:spPr>
          </p:pic>
          <p:pic>
            <p:nvPicPr>
              <p:cNvPr id="42" name="Picture 4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4088" y="1822788"/>
                <a:ext cx="230265" cy="230265"/>
              </a:xfrm>
              <a:prstGeom prst="rect">
                <a:avLst/>
              </a:prstGeom>
            </p:spPr>
          </p:pic>
        </p:grpSp>
        <p:grpSp>
          <p:nvGrpSpPr>
            <p:cNvPr id="29" name="Group 28"/>
            <p:cNvGrpSpPr/>
            <p:nvPr/>
          </p:nvGrpSpPr>
          <p:grpSpPr>
            <a:xfrm>
              <a:off x="304800" y="2061139"/>
              <a:ext cx="629553" cy="230265"/>
              <a:chOff x="304800" y="1822788"/>
              <a:chExt cx="629553" cy="230265"/>
            </a:xfrm>
          </p:grpSpPr>
          <p:pic>
            <p:nvPicPr>
              <p:cNvPr id="35" name="Picture 3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800" y="1822788"/>
                <a:ext cx="230265" cy="230265"/>
              </a:xfrm>
              <a:prstGeom prst="rect">
                <a:avLst/>
              </a:prstGeom>
            </p:spPr>
          </p:pic>
          <p:pic>
            <p:nvPicPr>
              <p:cNvPr id="36" name="Picture 3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7896" y="1822788"/>
                <a:ext cx="230265" cy="230265"/>
              </a:xfrm>
              <a:prstGeom prst="rect">
                <a:avLst/>
              </a:prstGeom>
            </p:spPr>
          </p:pic>
          <p:pic>
            <p:nvPicPr>
              <p:cNvPr id="37" name="Picture 3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0992" y="1822788"/>
                <a:ext cx="230265" cy="230265"/>
              </a:xfrm>
              <a:prstGeom prst="rect">
                <a:avLst/>
              </a:prstGeom>
            </p:spPr>
          </p:pic>
          <p:pic>
            <p:nvPicPr>
              <p:cNvPr id="38" name="Picture 3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4088" y="1822788"/>
                <a:ext cx="230265" cy="230265"/>
              </a:xfrm>
              <a:prstGeom prst="rect">
                <a:avLst/>
              </a:prstGeom>
            </p:spPr>
          </p:pic>
        </p:grpSp>
        <p:grpSp>
          <p:nvGrpSpPr>
            <p:cNvPr id="30" name="Group 29"/>
            <p:cNvGrpSpPr/>
            <p:nvPr/>
          </p:nvGrpSpPr>
          <p:grpSpPr>
            <a:xfrm>
              <a:off x="304800" y="2299490"/>
              <a:ext cx="629553" cy="230265"/>
              <a:chOff x="304800" y="1822788"/>
              <a:chExt cx="629553" cy="230265"/>
            </a:xfrm>
          </p:grpSpPr>
          <p:pic>
            <p:nvPicPr>
              <p:cNvPr id="31" name="Picture 3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800" y="1822788"/>
                <a:ext cx="230265" cy="230265"/>
              </a:xfrm>
              <a:prstGeom prst="rect">
                <a:avLst/>
              </a:prstGeom>
            </p:spPr>
          </p:pic>
          <p:pic>
            <p:nvPicPr>
              <p:cNvPr id="32" name="Picture 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7896" y="1822788"/>
                <a:ext cx="230265" cy="230265"/>
              </a:xfrm>
              <a:prstGeom prst="rect">
                <a:avLst/>
              </a:prstGeom>
            </p:spPr>
          </p:pic>
          <p:pic>
            <p:nvPicPr>
              <p:cNvPr id="33" name="Picture 3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0992" y="1822788"/>
                <a:ext cx="230265" cy="230265"/>
              </a:xfrm>
              <a:prstGeom prst="rect">
                <a:avLst/>
              </a:prstGeom>
            </p:spPr>
          </p:pic>
          <p:pic>
            <p:nvPicPr>
              <p:cNvPr id="34" name="Picture 3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4088" y="1822788"/>
                <a:ext cx="230265" cy="230265"/>
              </a:xfrm>
              <a:prstGeom prst="rect">
                <a:avLst/>
              </a:prstGeom>
            </p:spPr>
          </p:pic>
        </p:grpSp>
      </p:grpSp>
      <p:grpSp>
        <p:nvGrpSpPr>
          <p:cNvPr id="43" name="Group 42"/>
          <p:cNvGrpSpPr/>
          <p:nvPr/>
        </p:nvGrpSpPr>
        <p:grpSpPr>
          <a:xfrm>
            <a:off x="1999347" y="1822788"/>
            <a:ext cx="629553" cy="706967"/>
            <a:chOff x="304800" y="1822788"/>
            <a:chExt cx="629553" cy="706967"/>
          </a:xfrm>
        </p:grpSpPr>
        <p:grpSp>
          <p:nvGrpSpPr>
            <p:cNvPr id="44" name="Group 43"/>
            <p:cNvGrpSpPr/>
            <p:nvPr/>
          </p:nvGrpSpPr>
          <p:grpSpPr>
            <a:xfrm>
              <a:off x="304800" y="1822788"/>
              <a:ext cx="629553" cy="230265"/>
              <a:chOff x="304800" y="1822788"/>
              <a:chExt cx="629553" cy="230265"/>
            </a:xfrm>
          </p:grpSpPr>
          <p:pic>
            <p:nvPicPr>
              <p:cNvPr id="55" name="Picture 5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800" y="1822788"/>
                <a:ext cx="230265" cy="230265"/>
              </a:xfrm>
              <a:prstGeom prst="rect">
                <a:avLst/>
              </a:prstGeom>
            </p:spPr>
          </p:pic>
          <p:pic>
            <p:nvPicPr>
              <p:cNvPr id="56" name="Picture 5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7896" y="1822788"/>
                <a:ext cx="230265" cy="230265"/>
              </a:xfrm>
              <a:prstGeom prst="rect">
                <a:avLst/>
              </a:prstGeom>
            </p:spPr>
          </p:pic>
          <p:pic>
            <p:nvPicPr>
              <p:cNvPr id="57" name="Picture 5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0992" y="1822788"/>
                <a:ext cx="230265" cy="230265"/>
              </a:xfrm>
              <a:prstGeom prst="rect">
                <a:avLst/>
              </a:prstGeom>
            </p:spPr>
          </p:pic>
          <p:pic>
            <p:nvPicPr>
              <p:cNvPr id="58" name="Picture 5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4088" y="1822788"/>
                <a:ext cx="230265" cy="230265"/>
              </a:xfrm>
              <a:prstGeom prst="rect">
                <a:avLst/>
              </a:prstGeom>
            </p:spPr>
          </p:pic>
        </p:grpSp>
        <p:grpSp>
          <p:nvGrpSpPr>
            <p:cNvPr id="45" name="Group 44"/>
            <p:cNvGrpSpPr/>
            <p:nvPr/>
          </p:nvGrpSpPr>
          <p:grpSpPr>
            <a:xfrm>
              <a:off x="304800" y="2061139"/>
              <a:ext cx="629553" cy="230265"/>
              <a:chOff x="304800" y="1822788"/>
              <a:chExt cx="629553" cy="230265"/>
            </a:xfrm>
          </p:grpSpPr>
          <p:pic>
            <p:nvPicPr>
              <p:cNvPr id="51" name="Picture 5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800" y="1822788"/>
                <a:ext cx="230265" cy="230265"/>
              </a:xfrm>
              <a:prstGeom prst="rect">
                <a:avLst/>
              </a:prstGeom>
            </p:spPr>
          </p:pic>
          <p:pic>
            <p:nvPicPr>
              <p:cNvPr id="52" name="Picture 5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7896" y="1822788"/>
                <a:ext cx="230265" cy="230265"/>
              </a:xfrm>
              <a:prstGeom prst="rect">
                <a:avLst/>
              </a:prstGeom>
            </p:spPr>
          </p:pic>
          <p:pic>
            <p:nvPicPr>
              <p:cNvPr id="53" name="Picture 5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0992" y="1822788"/>
                <a:ext cx="230265" cy="230265"/>
              </a:xfrm>
              <a:prstGeom prst="rect">
                <a:avLst/>
              </a:prstGeom>
            </p:spPr>
          </p:pic>
          <p:pic>
            <p:nvPicPr>
              <p:cNvPr id="54" name="Picture 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4088" y="1822788"/>
                <a:ext cx="230265" cy="230265"/>
              </a:xfrm>
              <a:prstGeom prst="rect">
                <a:avLst/>
              </a:prstGeom>
            </p:spPr>
          </p:pic>
        </p:grpSp>
        <p:grpSp>
          <p:nvGrpSpPr>
            <p:cNvPr id="46" name="Group 45"/>
            <p:cNvGrpSpPr/>
            <p:nvPr/>
          </p:nvGrpSpPr>
          <p:grpSpPr>
            <a:xfrm>
              <a:off x="304800" y="2299490"/>
              <a:ext cx="629553" cy="230265"/>
              <a:chOff x="304800" y="1822788"/>
              <a:chExt cx="629553" cy="230265"/>
            </a:xfrm>
          </p:grpSpPr>
          <p:pic>
            <p:nvPicPr>
              <p:cNvPr id="47" name="Picture 4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800" y="1822788"/>
                <a:ext cx="230265" cy="230265"/>
              </a:xfrm>
              <a:prstGeom prst="rect">
                <a:avLst/>
              </a:prstGeom>
            </p:spPr>
          </p:pic>
          <p:pic>
            <p:nvPicPr>
              <p:cNvPr id="48" name="Picture 4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7896" y="1822788"/>
                <a:ext cx="230265" cy="230265"/>
              </a:xfrm>
              <a:prstGeom prst="rect">
                <a:avLst/>
              </a:prstGeom>
            </p:spPr>
          </p:pic>
          <p:pic>
            <p:nvPicPr>
              <p:cNvPr id="49" name="Picture 4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0992" y="1822788"/>
                <a:ext cx="230265" cy="230265"/>
              </a:xfrm>
              <a:prstGeom prst="rect">
                <a:avLst/>
              </a:prstGeom>
            </p:spPr>
          </p:pic>
          <p:pic>
            <p:nvPicPr>
              <p:cNvPr id="50" name="Picture 4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4088" y="1822788"/>
                <a:ext cx="230265" cy="230265"/>
              </a:xfrm>
              <a:prstGeom prst="rect">
                <a:avLst/>
              </a:prstGeom>
            </p:spPr>
          </p:pic>
        </p:grpSp>
      </p:grpSp>
      <p:grpSp>
        <p:nvGrpSpPr>
          <p:cNvPr id="59" name="Group 58"/>
          <p:cNvGrpSpPr/>
          <p:nvPr/>
        </p:nvGrpSpPr>
        <p:grpSpPr>
          <a:xfrm>
            <a:off x="2704197" y="1822788"/>
            <a:ext cx="629553" cy="706967"/>
            <a:chOff x="304800" y="1822788"/>
            <a:chExt cx="629553" cy="706967"/>
          </a:xfrm>
        </p:grpSpPr>
        <p:grpSp>
          <p:nvGrpSpPr>
            <p:cNvPr id="60" name="Group 59"/>
            <p:cNvGrpSpPr/>
            <p:nvPr/>
          </p:nvGrpSpPr>
          <p:grpSpPr>
            <a:xfrm>
              <a:off x="304800" y="1822788"/>
              <a:ext cx="629553" cy="230265"/>
              <a:chOff x="304800" y="1822788"/>
              <a:chExt cx="629553" cy="230265"/>
            </a:xfrm>
          </p:grpSpPr>
          <p:pic>
            <p:nvPicPr>
              <p:cNvPr id="71" name="Picture 7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800" y="1822788"/>
                <a:ext cx="230265" cy="230265"/>
              </a:xfrm>
              <a:prstGeom prst="rect">
                <a:avLst/>
              </a:prstGeom>
            </p:spPr>
          </p:pic>
          <p:pic>
            <p:nvPicPr>
              <p:cNvPr id="72" name="Picture 7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7896" y="1822788"/>
                <a:ext cx="230265" cy="230265"/>
              </a:xfrm>
              <a:prstGeom prst="rect">
                <a:avLst/>
              </a:prstGeom>
            </p:spPr>
          </p:pic>
          <p:pic>
            <p:nvPicPr>
              <p:cNvPr id="73" name="Picture 7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0992" y="1822788"/>
                <a:ext cx="230265" cy="230265"/>
              </a:xfrm>
              <a:prstGeom prst="rect">
                <a:avLst/>
              </a:prstGeom>
            </p:spPr>
          </p:pic>
          <p:pic>
            <p:nvPicPr>
              <p:cNvPr id="74" name="Picture 7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4088" y="1822788"/>
                <a:ext cx="230265" cy="230265"/>
              </a:xfrm>
              <a:prstGeom prst="rect">
                <a:avLst/>
              </a:prstGeom>
            </p:spPr>
          </p:pic>
        </p:grpSp>
        <p:grpSp>
          <p:nvGrpSpPr>
            <p:cNvPr id="61" name="Group 60"/>
            <p:cNvGrpSpPr/>
            <p:nvPr/>
          </p:nvGrpSpPr>
          <p:grpSpPr>
            <a:xfrm>
              <a:off x="304800" y="2061139"/>
              <a:ext cx="629553" cy="230265"/>
              <a:chOff x="304800" y="1822788"/>
              <a:chExt cx="629553" cy="230265"/>
            </a:xfrm>
          </p:grpSpPr>
          <p:pic>
            <p:nvPicPr>
              <p:cNvPr id="67" name="Picture 6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800" y="1822788"/>
                <a:ext cx="230265" cy="230265"/>
              </a:xfrm>
              <a:prstGeom prst="rect">
                <a:avLst/>
              </a:prstGeom>
            </p:spPr>
          </p:pic>
          <p:pic>
            <p:nvPicPr>
              <p:cNvPr id="68" name="Picture 6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7896" y="1822788"/>
                <a:ext cx="230265" cy="230265"/>
              </a:xfrm>
              <a:prstGeom prst="rect">
                <a:avLst/>
              </a:prstGeom>
            </p:spPr>
          </p:pic>
          <p:pic>
            <p:nvPicPr>
              <p:cNvPr id="69" name="Picture 6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0992" y="1822788"/>
                <a:ext cx="230265" cy="230265"/>
              </a:xfrm>
              <a:prstGeom prst="rect">
                <a:avLst/>
              </a:prstGeom>
            </p:spPr>
          </p:pic>
          <p:pic>
            <p:nvPicPr>
              <p:cNvPr id="70" name="Picture 6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4088" y="1822788"/>
                <a:ext cx="230265" cy="230265"/>
              </a:xfrm>
              <a:prstGeom prst="rect">
                <a:avLst/>
              </a:prstGeom>
            </p:spPr>
          </p:pic>
        </p:grpSp>
        <p:grpSp>
          <p:nvGrpSpPr>
            <p:cNvPr id="62" name="Group 61"/>
            <p:cNvGrpSpPr/>
            <p:nvPr/>
          </p:nvGrpSpPr>
          <p:grpSpPr>
            <a:xfrm>
              <a:off x="304800" y="2299490"/>
              <a:ext cx="629553" cy="230265"/>
              <a:chOff x="304800" y="1822788"/>
              <a:chExt cx="629553" cy="230265"/>
            </a:xfrm>
          </p:grpSpPr>
          <p:pic>
            <p:nvPicPr>
              <p:cNvPr id="63" name="Picture 6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800" y="1822788"/>
                <a:ext cx="230265" cy="230265"/>
              </a:xfrm>
              <a:prstGeom prst="rect">
                <a:avLst/>
              </a:prstGeom>
            </p:spPr>
          </p:pic>
          <p:pic>
            <p:nvPicPr>
              <p:cNvPr id="64" name="Picture 6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7896" y="1822788"/>
                <a:ext cx="230265" cy="230265"/>
              </a:xfrm>
              <a:prstGeom prst="rect">
                <a:avLst/>
              </a:prstGeom>
            </p:spPr>
          </p:pic>
          <p:pic>
            <p:nvPicPr>
              <p:cNvPr id="65" name="Picture 6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0992" y="1822788"/>
                <a:ext cx="230265" cy="230265"/>
              </a:xfrm>
              <a:prstGeom prst="rect">
                <a:avLst/>
              </a:prstGeom>
            </p:spPr>
          </p:pic>
          <p:pic>
            <p:nvPicPr>
              <p:cNvPr id="66" name="Picture 6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4088" y="1822788"/>
                <a:ext cx="230265" cy="230265"/>
              </a:xfrm>
              <a:prstGeom prst="rect">
                <a:avLst/>
              </a:prstGeom>
            </p:spPr>
          </p:pic>
        </p:grpSp>
      </p:grpSp>
      <p:grpSp>
        <p:nvGrpSpPr>
          <p:cNvPr id="75" name="Group 74"/>
          <p:cNvGrpSpPr/>
          <p:nvPr/>
        </p:nvGrpSpPr>
        <p:grpSpPr>
          <a:xfrm>
            <a:off x="3409047" y="1822788"/>
            <a:ext cx="629553" cy="706967"/>
            <a:chOff x="304800" y="1822788"/>
            <a:chExt cx="629553" cy="706967"/>
          </a:xfrm>
        </p:grpSpPr>
        <p:grpSp>
          <p:nvGrpSpPr>
            <p:cNvPr id="76" name="Group 75"/>
            <p:cNvGrpSpPr/>
            <p:nvPr/>
          </p:nvGrpSpPr>
          <p:grpSpPr>
            <a:xfrm>
              <a:off x="304800" y="1822788"/>
              <a:ext cx="629553" cy="230265"/>
              <a:chOff x="304800" y="1822788"/>
              <a:chExt cx="629553" cy="230265"/>
            </a:xfrm>
          </p:grpSpPr>
          <p:pic>
            <p:nvPicPr>
              <p:cNvPr id="87" name="Picture 8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800" y="1822788"/>
                <a:ext cx="230265" cy="230265"/>
              </a:xfrm>
              <a:prstGeom prst="rect">
                <a:avLst/>
              </a:prstGeom>
            </p:spPr>
          </p:pic>
          <p:pic>
            <p:nvPicPr>
              <p:cNvPr id="88" name="Picture 8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7896" y="1822788"/>
                <a:ext cx="230265" cy="230265"/>
              </a:xfrm>
              <a:prstGeom prst="rect">
                <a:avLst/>
              </a:prstGeom>
            </p:spPr>
          </p:pic>
          <p:pic>
            <p:nvPicPr>
              <p:cNvPr id="89" name="Picture 8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0992" y="1822788"/>
                <a:ext cx="230265" cy="230265"/>
              </a:xfrm>
              <a:prstGeom prst="rect">
                <a:avLst/>
              </a:prstGeom>
            </p:spPr>
          </p:pic>
          <p:pic>
            <p:nvPicPr>
              <p:cNvPr id="90" name="Picture 8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4088" y="1822788"/>
                <a:ext cx="230265" cy="230265"/>
              </a:xfrm>
              <a:prstGeom prst="rect">
                <a:avLst/>
              </a:prstGeom>
            </p:spPr>
          </p:pic>
        </p:grpSp>
        <p:grpSp>
          <p:nvGrpSpPr>
            <p:cNvPr id="77" name="Group 76"/>
            <p:cNvGrpSpPr/>
            <p:nvPr/>
          </p:nvGrpSpPr>
          <p:grpSpPr>
            <a:xfrm>
              <a:off x="304800" y="2061139"/>
              <a:ext cx="629553" cy="230265"/>
              <a:chOff x="304800" y="1822788"/>
              <a:chExt cx="629553" cy="230265"/>
            </a:xfrm>
          </p:grpSpPr>
          <p:pic>
            <p:nvPicPr>
              <p:cNvPr id="83" name="Picture 8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800" y="1822788"/>
                <a:ext cx="230265" cy="230265"/>
              </a:xfrm>
              <a:prstGeom prst="rect">
                <a:avLst/>
              </a:prstGeom>
            </p:spPr>
          </p:pic>
          <p:pic>
            <p:nvPicPr>
              <p:cNvPr id="84" name="Picture 8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7896" y="1822788"/>
                <a:ext cx="230265" cy="230265"/>
              </a:xfrm>
              <a:prstGeom prst="rect">
                <a:avLst/>
              </a:prstGeom>
            </p:spPr>
          </p:pic>
          <p:pic>
            <p:nvPicPr>
              <p:cNvPr id="85" name="Picture 8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0992" y="1822788"/>
                <a:ext cx="230265" cy="230265"/>
              </a:xfrm>
              <a:prstGeom prst="rect">
                <a:avLst/>
              </a:prstGeom>
            </p:spPr>
          </p:pic>
          <p:pic>
            <p:nvPicPr>
              <p:cNvPr id="86" name="Picture 8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4088" y="1822788"/>
                <a:ext cx="230265" cy="230265"/>
              </a:xfrm>
              <a:prstGeom prst="rect">
                <a:avLst/>
              </a:prstGeom>
            </p:spPr>
          </p:pic>
        </p:grpSp>
        <p:grpSp>
          <p:nvGrpSpPr>
            <p:cNvPr id="78" name="Group 77"/>
            <p:cNvGrpSpPr/>
            <p:nvPr/>
          </p:nvGrpSpPr>
          <p:grpSpPr>
            <a:xfrm>
              <a:off x="304800" y="2299490"/>
              <a:ext cx="629553" cy="230265"/>
              <a:chOff x="304800" y="1822788"/>
              <a:chExt cx="629553" cy="230265"/>
            </a:xfrm>
          </p:grpSpPr>
          <p:pic>
            <p:nvPicPr>
              <p:cNvPr id="79" name="Picture 7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800" y="1822788"/>
                <a:ext cx="230265" cy="230265"/>
              </a:xfrm>
              <a:prstGeom prst="rect">
                <a:avLst/>
              </a:prstGeom>
            </p:spPr>
          </p:pic>
          <p:pic>
            <p:nvPicPr>
              <p:cNvPr id="80" name="Picture 7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7896" y="1822788"/>
                <a:ext cx="230265" cy="230265"/>
              </a:xfrm>
              <a:prstGeom prst="rect">
                <a:avLst/>
              </a:prstGeom>
            </p:spPr>
          </p:pic>
          <p:pic>
            <p:nvPicPr>
              <p:cNvPr id="81" name="Picture 8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0992" y="1822788"/>
                <a:ext cx="230265" cy="230265"/>
              </a:xfrm>
              <a:prstGeom prst="rect">
                <a:avLst/>
              </a:prstGeom>
            </p:spPr>
          </p:pic>
          <p:pic>
            <p:nvPicPr>
              <p:cNvPr id="82" name="Picture 8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4088" y="1822788"/>
                <a:ext cx="230265" cy="230265"/>
              </a:xfrm>
              <a:prstGeom prst="rect">
                <a:avLst/>
              </a:prstGeom>
            </p:spPr>
          </p:pic>
        </p:grpSp>
      </p:grpSp>
      <p:pic>
        <p:nvPicPr>
          <p:cNvPr id="91" name="Picture 90"/>
          <p:cNvPicPr>
            <a:picLocks noChangeAspect="1"/>
          </p:cNvPicPr>
          <p:nvPr/>
        </p:nvPicPr>
        <p:blipFill rotWithShape="1">
          <a:blip r:embed="rId5" cstate="print">
            <a:extLst>
              <a:ext uri="{28A0092B-C50C-407E-A947-70E740481C1C}">
                <a14:useLocalDpi xmlns:a14="http://schemas.microsoft.com/office/drawing/2010/main" val="0"/>
              </a:ext>
            </a:extLst>
          </a:blip>
          <a:srcRect t="36840" b="34877"/>
          <a:stretch/>
        </p:blipFill>
        <p:spPr>
          <a:xfrm>
            <a:off x="353010" y="2676624"/>
            <a:ext cx="1055072" cy="298412"/>
          </a:xfrm>
          <a:prstGeom prst="rect">
            <a:avLst/>
          </a:prstGeom>
        </p:spPr>
      </p:pic>
      <p:pic>
        <p:nvPicPr>
          <p:cNvPr id="92" name="Picture 91"/>
          <p:cNvPicPr>
            <a:picLocks noChangeAspect="1"/>
          </p:cNvPicPr>
          <p:nvPr/>
        </p:nvPicPr>
        <p:blipFill rotWithShape="1">
          <a:blip r:embed="rId5" cstate="print">
            <a:extLst>
              <a:ext uri="{28A0092B-C50C-407E-A947-70E740481C1C}">
                <a14:useLocalDpi xmlns:a14="http://schemas.microsoft.com/office/drawing/2010/main" val="0"/>
              </a:ext>
            </a:extLst>
          </a:blip>
          <a:srcRect t="36840" b="34877"/>
          <a:stretch/>
        </p:blipFill>
        <p:spPr>
          <a:xfrm>
            <a:off x="1778948" y="2676624"/>
            <a:ext cx="1055072" cy="298412"/>
          </a:xfrm>
          <a:prstGeom prst="rect">
            <a:avLst/>
          </a:prstGeom>
        </p:spPr>
      </p:pic>
      <p:pic>
        <p:nvPicPr>
          <p:cNvPr id="93" name="Picture 92"/>
          <p:cNvPicPr>
            <a:picLocks noChangeAspect="1"/>
          </p:cNvPicPr>
          <p:nvPr/>
        </p:nvPicPr>
        <p:blipFill rotWithShape="1">
          <a:blip r:embed="rId5" cstate="print">
            <a:extLst>
              <a:ext uri="{28A0092B-C50C-407E-A947-70E740481C1C}">
                <a14:useLocalDpi xmlns:a14="http://schemas.microsoft.com/office/drawing/2010/main" val="0"/>
              </a:ext>
            </a:extLst>
          </a:blip>
          <a:srcRect t="36840" b="34877"/>
          <a:stretch/>
        </p:blipFill>
        <p:spPr>
          <a:xfrm>
            <a:off x="3062343" y="2676624"/>
            <a:ext cx="1055072" cy="298412"/>
          </a:xfrm>
          <a:prstGeom prst="rect">
            <a:avLst/>
          </a:prstGeom>
        </p:spPr>
      </p:pic>
      <p:sp>
        <p:nvSpPr>
          <p:cNvPr id="94" name="TextBox 93"/>
          <p:cNvSpPr txBox="1"/>
          <p:nvPr/>
        </p:nvSpPr>
        <p:spPr>
          <a:xfrm>
            <a:off x="4876800" y="1398687"/>
            <a:ext cx="3810000" cy="5078313"/>
          </a:xfrm>
          <a:prstGeom prst="rect">
            <a:avLst/>
          </a:prstGeom>
          <a:noFill/>
        </p:spPr>
        <p:txBody>
          <a:bodyPr wrap="square" rtlCol="0">
            <a:spAutoFit/>
          </a:bodyPr>
          <a:lstStyle/>
          <a:p>
            <a:r>
              <a:rPr lang="en-US" dirty="0">
                <a:solidFill>
                  <a:srgbClr val="000000"/>
                </a:solidFill>
              </a:rPr>
              <a:t>Flexible, automated discovery, protection and recovery based on business value</a:t>
            </a:r>
          </a:p>
          <a:p>
            <a:endParaRPr lang="en-US" dirty="0">
              <a:solidFill>
                <a:srgbClr val="000000"/>
              </a:solidFill>
            </a:endParaRPr>
          </a:p>
          <a:p>
            <a:r>
              <a:rPr lang="en-US" dirty="0">
                <a:solidFill>
                  <a:srgbClr val="000000"/>
                </a:solidFill>
              </a:rPr>
              <a:t>Achieve backup scale with Hyper-V or VMware using </a:t>
            </a:r>
            <a:r>
              <a:rPr lang="en-US" dirty="0" err="1">
                <a:solidFill>
                  <a:srgbClr val="000000"/>
                </a:solidFill>
              </a:rPr>
              <a:t>IntelliSnap</a:t>
            </a:r>
            <a:r>
              <a:rPr lang="en-US" dirty="0">
                <a:solidFill>
                  <a:srgbClr val="000000"/>
                </a:solidFill>
              </a:rPr>
              <a:t> integration</a:t>
            </a:r>
          </a:p>
          <a:p>
            <a:endParaRPr lang="en-US" dirty="0">
              <a:solidFill>
                <a:srgbClr val="000000"/>
              </a:solidFill>
            </a:endParaRPr>
          </a:p>
          <a:p>
            <a:r>
              <a:rPr lang="en-US" dirty="0">
                <a:solidFill>
                  <a:srgbClr val="000000"/>
                </a:solidFill>
              </a:rPr>
              <a:t>Enable multi-tenant deployments with granular VMware </a:t>
            </a:r>
            <a:r>
              <a:rPr lang="en-US" dirty="0" err="1">
                <a:solidFill>
                  <a:srgbClr val="000000"/>
                </a:solidFill>
              </a:rPr>
              <a:t>vCloud</a:t>
            </a:r>
            <a:r>
              <a:rPr lang="en-US" dirty="0">
                <a:solidFill>
                  <a:srgbClr val="000000"/>
                </a:solidFill>
              </a:rPr>
              <a:t> Director integration</a:t>
            </a:r>
          </a:p>
          <a:p>
            <a:endParaRPr lang="en-US" dirty="0">
              <a:solidFill>
                <a:srgbClr val="000000"/>
              </a:solidFill>
            </a:endParaRPr>
          </a:p>
          <a:p>
            <a:r>
              <a:rPr lang="en-US" dirty="0">
                <a:solidFill>
                  <a:srgbClr val="000000"/>
                </a:solidFill>
              </a:rPr>
              <a:t>Self-service access reduces helpdesk </a:t>
            </a:r>
            <a:r>
              <a:rPr lang="en-US" dirty="0" smtClean="0">
                <a:solidFill>
                  <a:srgbClr val="000000"/>
                </a:solidFill>
              </a:rPr>
              <a:t>involvement</a:t>
            </a:r>
          </a:p>
          <a:p>
            <a:endParaRPr lang="en-US" dirty="0">
              <a:solidFill>
                <a:srgbClr val="000000"/>
              </a:solidFill>
            </a:endParaRPr>
          </a:p>
          <a:p>
            <a:r>
              <a:rPr lang="en-US" dirty="0" smtClean="0">
                <a:solidFill>
                  <a:srgbClr val="000000"/>
                </a:solidFill>
              </a:rPr>
              <a:t>Live VM Recovery</a:t>
            </a:r>
            <a:endParaRPr lang="en-US" dirty="0">
              <a:solidFill>
                <a:srgbClr val="000000"/>
              </a:solidFill>
            </a:endParaRPr>
          </a:p>
          <a:p>
            <a:endParaRPr lang="en-US" dirty="0" smtClean="0">
              <a:solidFill>
                <a:srgbClr val="000000"/>
              </a:solidFill>
            </a:endParaRPr>
          </a:p>
          <a:p>
            <a:r>
              <a:rPr lang="en-US" dirty="0" smtClean="0">
                <a:solidFill>
                  <a:srgbClr val="000000"/>
                </a:solidFill>
              </a:rPr>
              <a:t>VM lifecycle management including provisioning and archiving</a:t>
            </a:r>
            <a:endParaRPr lang="en-US" dirty="0">
              <a:solidFill>
                <a:srgbClr val="000000"/>
              </a:solidFill>
            </a:endParaRPr>
          </a:p>
        </p:txBody>
      </p:sp>
      <p:sp>
        <p:nvSpPr>
          <p:cNvPr id="95" name="Down Arrow 94"/>
          <p:cNvSpPr/>
          <p:nvPr/>
        </p:nvSpPr>
        <p:spPr>
          <a:xfrm>
            <a:off x="1786959" y="3170161"/>
            <a:ext cx="950961" cy="1706640"/>
          </a:xfrm>
          <a:prstGeom prst="downArrow">
            <a:avLst/>
          </a:prstGeom>
          <a:solidFill>
            <a:srgbClr val="CE112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pic>
        <p:nvPicPr>
          <p:cNvPr id="96" name="Picture 95" descr="Protect.jp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772400" y="152400"/>
            <a:ext cx="1122904" cy="1277302"/>
          </a:xfrm>
          <a:prstGeom prst="rect">
            <a:avLst/>
          </a:prstGeom>
        </p:spPr>
      </p:pic>
    </p:spTree>
    <p:extLst>
      <p:ext uri="{BB962C8B-B14F-4D97-AF65-F5344CB8AC3E}">
        <p14:creationId xmlns:p14="http://schemas.microsoft.com/office/powerpoint/2010/main" val="387498241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307" y="0"/>
            <a:ext cx="3349493" cy="6858000"/>
          </a:xfrm>
          <a:prstGeom prst="roundRect">
            <a:avLst>
              <a:gd name="adj" fmla="val 0"/>
            </a:avLst>
          </a:prstGeom>
          <a:solidFill>
            <a:schemeClr val="bg1">
              <a:lumMod val="65000"/>
            </a:schemeClr>
          </a:solidFill>
          <a:ln>
            <a:noFill/>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solidFill>
                <a:prstClr val="white"/>
              </a:solidFill>
            </a:endParaRPr>
          </a:p>
        </p:txBody>
      </p:sp>
      <p:pic>
        <p:nvPicPr>
          <p:cNvPr id="5" name="Picture 4" descr="Manag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1260901"/>
            <a:ext cx="2879694" cy="3388604"/>
          </a:xfrm>
          <a:prstGeom prst="rect">
            <a:avLst/>
          </a:prstGeom>
        </p:spPr>
      </p:pic>
      <p:sp>
        <p:nvSpPr>
          <p:cNvPr id="6" name="Rectangle 5"/>
          <p:cNvSpPr/>
          <p:nvPr/>
        </p:nvSpPr>
        <p:spPr>
          <a:xfrm>
            <a:off x="350298" y="4425046"/>
            <a:ext cx="2819400" cy="830997"/>
          </a:xfrm>
          <a:prstGeom prst="rect">
            <a:avLst/>
          </a:prstGeom>
        </p:spPr>
        <p:txBody>
          <a:bodyPr wrap="square">
            <a:spAutoFit/>
          </a:bodyPr>
          <a:lstStyle/>
          <a:p>
            <a:pPr algn="ctr">
              <a:defRPr/>
            </a:pPr>
            <a:r>
              <a:rPr lang="en-US" sz="1600" b="1" dirty="0">
                <a:solidFill>
                  <a:srgbClr val="000000"/>
                </a:solidFill>
                <a:latin typeface="Arial Black" pitchFamily="34" charset="0"/>
              </a:rPr>
              <a:t>Manage large-scale operations and shared services efficiently</a:t>
            </a:r>
          </a:p>
        </p:txBody>
      </p:sp>
      <p:sp>
        <p:nvSpPr>
          <p:cNvPr id="7" name="Rectangle 6"/>
          <p:cNvSpPr/>
          <p:nvPr/>
        </p:nvSpPr>
        <p:spPr>
          <a:xfrm>
            <a:off x="3938286" y="1536174"/>
            <a:ext cx="5029200" cy="3785652"/>
          </a:xfrm>
          <a:prstGeom prst="rect">
            <a:avLst/>
          </a:prstGeom>
        </p:spPr>
        <p:txBody>
          <a:bodyPr wrap="square">
            <a:spAutoFit/>
          </a:bodyPr>
          <a:lstStyle/>
          <a:p>
            <a:pPr marL="342900" indent="-342900">
              <a:buFont typeface="Arial"/>
              <a:buChar char="•"/>
            </a:pPr>
            <a:r>
              <a:rPr lang="en-US" sz="2000" dirty="0" smtClean="0">
                <a:solidFill>
                  <a:srgbClr val="000000"/>
                </a:solidFill>
                <a:cs typeface="Arial" pitchFamily="34" charset="0"/>
              </a:rPr>
              <a:t>New workflow automation enables efficient large-scale and cloud datacenters</a:t>
            </a:r>
            <a:endParaRPr lang="en-US" sz="2000" dirty="0">
              <a:solidFill>
                <a:srgbClr val="000000"/>
              </a:solidFill>
              <a:cs typeface="Arial" pitchFamily="34" charset="0"/>
            </a:endParaRPr>
          </a:p>
          <a:p>
            <a:pPr marL="342900" indent="-342900">
              <a:buFont typeface="Arial"/>
              <a:buChar char="•"/>
            </a:pPr>
            <a:endParaRPr lang="en-US" sz="2000" dirty="0">
              <a:solidFill>
                <a:srgbClr val="000000"/>
              </a:solidFill>
              <a:cs typeface="Arial" pitchFamily="34" charset="0"/>
            </a:endParaRPr>
          </a:p>
          <a:p>
            <a:pPr marL="342900" indent="-342900">
              <a:buFont typeface="Arial"/>
              <a:buChar char="•"/>
            </a:pPr>
            <a:r>
              <a:rPr lang="en-US" sz="2000" dirty="0" smtClean="0">
                <a:solidFill>
                  <a:srgbClr val="000000"/>
                </a:solidFill>
                <a:cs typeface="Arial" pitchFamily="34" charset="0"/>
              </a:rPr>
              <a:t>Customized, “web 2.0” reporting with health checks and trending reduce </a:t>
            </a:r>
            <a:r>
              <a:rPr lang="en-US" sz="2000" dirty="0">
                <a:solidFill>
                  <a:srgbClr val="000000"/>
                </a:solidFill>
                <a:cs typeface="Arial" pitchFamily="34" charset="0"/>
              </a:rPr>
              <a:t>admin time and cost</a:t>
            </a:r>
          </a:p>
          <a:p>
            <a:pPr marL="342900" indent="-342900">
              <a:buFont typeface="Arial"/>
              <a:buChar char="•"/>
            </a:pPr>
            <a:endParaRPr lang="en-US" sz="2000" dirty="0" smtClean="0">
              <a:solidFill>
                <a:srgbClr val="000000"/>
              </a:solidFill>
              <a:cs typeface="Arial" pitchFamily="34" charset="0"/>
            </a:endParaRPr>
          </a:p>
          <a:p>
            <a:pPr marL="342900" indent="-342900">
              <a:buFont typeface="Arial"/>
              <a:buChar char="•"/>
            </a:pPr>
            <a:r>
              <a:rPr lang="en-US" sz="2000" dirty="0" smtClean="0">
                <a:solidFill>
                  <a:srgbClr val="000000"/>
                </a:solidFill>
                <a:cs typeface="Arial" pitchFamily="34" charset="0"/>
              </a:rPr>
              <a:t>New, 4</a:t>
            </a:r>
            <a:r>
              <a:rPr lang="en-US" sz="2000" baseline="30000" dirty="0" smtClean="0">
                <a:solidFill>
                  <a:srgbClr val="000000"/>
                </a:solidFill>
                <a:cs typeface="Arial" pitchFamily="34" charset="0"/>
              </a:rPr>
              <a:t>th</a:t>
            </a:r>
            <a:r>
              <a:rPr lang="en-US" sz="2000" dirty="0" smtClean="0">
                <a:solidFill>
                  <a:srgbClr val="000000"/>
                </a:solidFill>
                <a:cs typeface="Arial" pitchFamily="34" charset="0"/>
              </a:rPr>
              <a:t> generation parallel deduplication leverages any hardware and </a:t>
            </a:r>
            <a:r>
              <a:rPr lang="en-US" sz="2000" dirty="0">
                <a:solidFill>
                  <a:srgbClr val="000000"/>
                </a:solidFill>
                <a:cs typeface="Arial" pitchFamily="34" charset="0"/>
              </a:rPr>
              <a:t>delivers </a:t>
            </a:r>
            <a:r>
              <a:rPr lang="en-US" sz="2000" dirty="0" smtClean="0">
                <a:solidFill>
                  <a:srgbClr val="000000"/>
                </a:solidFill>
                <a:cs typeface="Arial" pitchFamily="34" charset="0"/>
              </a:rPr>
              <a:t>2X </a:t>
            </a:r>
            <a:r>
              <a:rPr lang="en-US" sz="2000" dirty="0">
                <a:solidFill>
                  <a:srgbClr val="000000"/>
                </a:solidFill>
                <a:cs typeface="Arial" pitchFamily="34" charset="0"/>
              </a:rPr>
              <a:t>increased backup </a:t>
            </a:r>
            <a:r>
              <a:rPr lang="en-US" sz="2000" dirty="0" smtClean="0">
                <a:solidFill>
                  <a:srgbClr val="000000"/>
                </a:solidFill>
                <a:cs typeface="Arial" pitchFamily="34" charset="0"/>
              </a:rPr>
              <a:t>performance &amp; scale</a:t>
            </a:r>
            <a:endParaRPr lang="en-US" sz="2000" dirty="0">
              <a:solidFill>
                <a:srgbClr val="000000"/>
              </a:solidFill>
              <a:cs typeface="Arial" pitchFamily="34" charset="0"/>
            </a:endParaRPr>
          </a:p>
        </p:txBody>
      </p:sp>
    </p:spTree>
    <p:extLst>
      <p:ext uri="{BB962C8B-B14F-4D97-AF65-F5344CB8AC3E}">
        <p14:creationId xmlns:p14="http://schemas.microsoft.com/office/powerpoint/2010/main" val="229161278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txBox="1">
            <a:spLocks/>
          </p:cNvSpPr>
          <p:nvPr/>
        </p:nvSpPr>
        <p:spPr>
          <a:xfrm>
            <a:off x="4953000" y="1570037"/>
            <a:ext cx="3733800" cy="4525963"/>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000" dirty="0" smtClean="0"/>
              <a:t>Automate repetitive tasks to eliminate </a:t>
            </a:r>
            <a:r>
              <a:rPr lang="en-US" sz="2000" dirty="0" err="1" smtClean="0"/>
              <a:t>runbooks</a:t>
            </a:r>
            <a:r>
              <a:rPr lang="en-US" sz="2000" dirty="0" smtClean="0"/>
              <a:t>, reduce management &amp; errors</a:t>
            </a:r>
          </a:p>
          <a:p>
            <a:pPr marL="0" indent="0">
              <a:buFont typeface="Arial" panose="020B0604020202020204" pitchFamily="34" charset="0"/>
              <a:buNone/>
            </a:pPr>
            <a:endParaRPr lang="en-US" sz="2000" dirty="0" smtClean="0"/>
          </a:p>
          <a:p>
            <a:pPr marL="0" indent="0">
              <a:buFont typeface="Arial" panose="020B0604020202020204" pitchFamily="34" charset="0"/>
              <a:buNone/>
            </a:pPr>
            <a:r>
              <a:rPr lang="en-US" sz="2000" dirty="0" smtClean="0"/>
              <a:t>Single job flow controls a sequence of actions that spans methods, sites and users</a:t>
            </a:r>
          </a:p>
          <a:p>
            <a:pPr marL="0" indent="0">
              <a:buFont typeface="Arial" panose="020B0604020202020204" pitchFamily="34" charset="0"/>
              <a:buNone/>
            </a:pPr>
            <a:endParaRPr lang="en-US" dirty="0" smtClean="0"/>
          </a:p>
          <a:p>
            <a:pPr marL="0" indent="0">
              <a:buFont typeface="Arial" panose="020B0604020202020204" pitchFamily="34" charset="0"/>
              <a:buNone/>
            </a:pPr>
            <a:r>
              <a:rPr lang="en-US" sz="2000" dirty="0" smtClean="0"/>
              <a:t>All part of </a:t>
            </a:r>
            <a:r>
              <a:rPr lang="en-US" sz="2000" dirty="0" err="1" smtClean="0"/>
              <a:t>Commvault</a:t>
            </a:r>
            <a:r>
              <a:rPr lang="en-US" sz="2000" dirty="0" smtClean="0"/>
              <a:t> Software – no extra costs</a:t>
            </a:r>
          </a:p>
        </p:txBody>
      </p:sp>
      <p:sp>
        <p:nvSpPr>
          <p:cNvPr id="5" name="Title 1"/>
          <p:cNvSpPr>
            <a:spLocks noGrp="1"/>
          </p:cNvSpPr>
          <p:nvPr>
            <p:ph type="title"/>
          </p:nvPr>
        </p:nvSpPr>
        <p:spPr>
          <a:xfrm>
            <a:off x="735554" y="304898"/>
            <a:ext cx="6960646" cy="923494"/>
          </a:xfrm>
        </p:spPr>
        <p:txBody>
          <a:bodyPr>
            <a:normAutofit fontScale="90000"/>
          </a:bodyPr>
          <a:lstStyle/>
          <a:p>
            <a:r>
              <a:rPr lang="en-US" dirty="0" smtClean="0"/>
              <a:t>New Workflow Automation Enables Enterprise &amp; Cloud Datacenters</a:t>
            </a:r>
            <a:endParaRPr lang="en-US" dirty="0"/>
          </a:p>
        </p:txBody>
      </p:sp>
      <p:sp>
        <p:nvSpPr>
          <p:cNvPr id="6" name="Content Placeholder 3"/>
          <p:cNvSpPr txBox="1">
            <a:spLocks/>
          </p:cNvSpPr>
          <p:nvPr/>
        </p:nvSpPr>
        <p:spPr>
          <a:xfrm>
            <a:off x="2895600" y="5257800"/>
            <a:ext cx="3352800" cy="1917290"/>
          </a:xfrm>
          <a:prstGeom prst="rect">
            <a:avLst/>
          </a:prstGeom>
          <a:ln>
            <a:noFill/>
          </a:ln>
        </p:spPr>
        <p:txBody>
          <a:bodyPr vert="horz" lIns="91440" tIns="45720" rIns="91440" bIns="45720" rtlCol="0">
            <a:noAutofit/>
          </a:bodyPr>
          <a:lstStyle>
            <a:lvl1pPr marL="342900" indent="-342900" algn="l" defTabSz="457200" rtl="0" eaLnBrk="1" latinLnBrk="0" hangingPunct="1">
              <a:spcBef>
                <a:spcPct val="20000"/>
              </a:spcBef>
              <a:buFont typeface="Arial"/>
              <a:buNone/>
              <a:defRPr sz="2400" kern="1200">
                <a:solidFill>
                  <a:schemeClr val="tx1"/>
                </a:solidFill>
                <a:latin typeface="Arial" pitchFamily="34" charset="0"/>
                <a:ea typeface="+mn-ea"/>
                <a:cs typeface="Arial" pitchFamily="34" charset="0"/>
              </a:defRPr>
            </a:lvl1pPr>
            <a:lvl2pPr marL="457200" indent="228600" algn="l" defTabSz="457200" rtl="0" eaLnBrk="1" latinLnBrk="0" hangingPunct="1">
              <a:spcBef>
                <a:spcPct val="20000"/>
              </a:spcBef>
              <a:buClr>
                <a:schemeClr val="tx2"/>
              </a:buClr>
              <a:buFont typeface="Arial" pitchFamily="34" charset="0"/>
              <a:buChar char="•"/>
              <a:defRPr sz="2000" kern="1200">
                <a:solidFill>
                  <a:schemeClr val="tx1"/>
                </a:solidFill>
                <a:latin typeface="Arial" pitchFamily="34" charset="0"/>
                <a:ea typeface="+mn-ea"/>
                <a:cs typeface="Arial" pitchFamily="34" charset="0"/>
              </a:defRPr>
            </a:lvl2pPr>
            <a:lvl3pPr marL="914400" indent="228600" algn="l" defTabSz="457200" rtl="0" eaLnBrk="1" latinLnBrk="0" hangingPunct="1">
              <a:spcBef>
                <a:spcPct val="20000"/>
              </a:spcBef>
              <a:buFont typeface="Courier New" pitchFamily="49" charset="0"/>
              <a:buChar char="o"/>
              <a:defRPr sz="1600" kern="1200">
                <a:solidFill>
                  <a:schemeClr val="tx1"/>
                </a:solidFill>
                <a:latin typeface="Arial" pitchFamily="34" charset="0"/>
                <a:ea typeface="+mn-ea"/>
                <a:cs typeface="Arial" pitchFamily="34" charset="0"/>
              </a:defRPr>
            </a:lvl3pPr>
            <a:lvl4pPr marL="457200" indent="228600" algn="l" defTabSz="4572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1371600" indent="228600" algn="l" defTabSz="457200" rtl="0" eaLnBrk="1" latinLnBrk="0" hangingPunct="1">
              <a:spcBef>
                <a:spcPct val="20000"/>
              </a:spcBef>
              <a:buFont typeface="Wingdings" pitchFamily="2" charset="2"/>
              <a:buChar char="§"/>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r>
              <a:rPr lang="en-US" sz="2000" b="1" dirty="0" smtClean="0">
                <a:solidFill>
                  <a:srgbClr val="000000"/>
                </a:solidFill>
              </a:rPr>
              <a:t>Use Case Examples:</a:t>
            </a:r>
          </a:p>
          <a:p>
            <a:pPr>
              <a:buFont typeface="Arial"/>
              <a:buChar char="•"/>
            </a:pPr>
            <a:r>
              <a:rPr lang="en-US" sz="2000" dirty="0" smtClean="0">
                <a:solidFill>
                  <a:srgbClr val="000000"/>
                </a:solidFill>
              </a:rPr>
              <a:t>New client registration</a:t>
            </a:r>
          </a:p>
          <a:p>
            <a:pPr>
              <a:buFont typeface="Arial"/>
              <a:buChar char="•"/>
            </a:pPr>
            <a:r>
              <a:rPr lang="en-US" sz="2000" dirty="0" smtClean="0">
                <a:solidFill>
                  <a:srgbClr val="000000"/>
                </a:solidFill>
              </a:rPr>
              <a:t>Verify database backup</a:t>
            </a:r>
          </a:p>
          <a:p>
            <a:pPr>
              <a:buFont typeface="Arial"/>
              <a:buChar char="•"/>
            </a:pPr>
            <a:r>
              <a:rPr lang="en-US" sz="2000" dirty="0" smtClean="0">
                <a:solidFill>
                  <a:srgbClr val="000000"/>
                </a:solidFill>
              </a:rPr>
              <a:t>Disaster Recovery</a:t>
            </a:r>
          </a:p>
        </p:txBody>
      </p:sp>
      <p:pic>
        <p:nvPicPr>
          <p:cNvPr id="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9632" t="6939"/>
          <a:stretch/>
        </p:blipFill>
        <p:spPr bwMode="auto">
          <a:xfrm>
            <a:off x="138112" y="1905000"/>
            <a:ext cx="4586288" cy="2278063"/>
          </a:xfrm>
          <a:prstGeom prst="rect">
            <a:avLst/>
          </a:prstGeom>
          <a:noFill/>
          <a:ln w="28575">
            <a:solidFill>
              <a:schemeClr val="tx1">
                <a:lumMod val="65000"/>
                <a:lumOff val="3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descr="Manage.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96200" y="152400"/>
            <a:ext cx="1122903" cy="1277302"/>
          </a:xfrm>
          <a:prstGeom prst="rect">
            <a:avLst/>
          </a:prstGeom>
        </p:spPr>
      </p:pic>
      <p:pic>
        <p:nvPicPr>
          <p:cNvPr id="9"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b="70524"/>
          <a:stretch/>
        </p:blipFill>
        <p:spPr bwMode="auto">
          <a:xfrm>
            <a:off x="304800" y="3733800"/>
            <a:ext cx="2209800" cy="1823101"/>
          </a:xfrm>
          <a:prstGeom prst="rect">
            <a:avLst/>
          </a:prstGeom>
          <a:noFill/>
          <a:ln w="9525">
            <a:solidFill>
              <a:schemeClr val="tx1"/>
            </a:solidFill>
            <a:miter lim="800000"/>
            <a:headEnd/>
            <a:tailEnd/>
          </a:ln>
          <a:effectLst>
            <a:innerShdw blurRad="63500" dist="50800" dir="18900000">
              <a:prstClr val="black">
                <a:alpha val="50000"/>
              </a:prstClr>
            </a:inn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10159812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txBox="1">
            <a:spLocks/>
          </p:cNvSpPr>
          <p:nvPr/>
        </p:nvSpPr>
        <p:spPr>
          <a:xfrm>
            <a:off x="4876800" y="1752600"/>
            <a:ext cx="3581400" cy="4525963"/>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mtClean="0"/>
              <a:t>C</a:t>
            </a:r>
            <a:r>
              <a:rPr lang="en-US" sz="2000" smtClean="0"/>
              <a:t>ustomized reporting </a:t>
            </a:r>
            <a:br>
              <a:rPr lang="en-US" sz="2000" smtClean="0"/>
            </a:br>
            <a:r>
              <a:rPr lang="en-US" sz="2000" smtClean="0"/>
              <a:t>&amp; dashboards provide easier insight into trends and operations</a:t>
            </a:r>
          </a:p>
          <a:p>
            <a:pPr>
              <a:buFont typeface="Arial" panose="020B0604020202020204" pitchFamily="34" charset="0"/>
              <a:buBlip>
                <a:blip r:embed="rId3"/>
              </a:buBlip>
            </a:pPr>
            <a:endParaRPr lang="en-US" sz="2000" smtClean="0"/>
          </a:p>
          <a:p>
            <a:r>
              <a:rPr lang="en-US" sz="2000" smtClean="0"/>
              <a:t>Manage proactively based on usage and performance</a:t>
            </a:r>
          </a:p>
          <a:p>
            <a:pPr>
              <a:buFont typeface="Arial" panose="020B0604020202020204" pitchFamily="34" charset="0"/>
              <a:buBlip>
                <a:blip r:embed="rId3"/>
              </a:buBlip>
            </a:pPr>
            <a:endParaRPr lang="en-US" sz="2000" smtClean="0"/>
          </a:p>
          <a:p>
            <a:r>
              <a:rPr lang="en-US" smtClean="0"/>
              <a:t>Mobile</a:t>
            </a:r>
            <a:r>
              <a:rPr lang="en-US" sz="2000" smtClean="0"/>
              <a:t> App eases management &amp; reporting for mobile admins</a:t>
            </a:r>
            <a:endParaRPr lang="en-US" sz="2000" dirty="0" smtClean="0"/>
          </a:p>
        </p:txBody>
      </p:sp>
      <p:sp>
        <p:nvSpPr>
          <p:cNvPr id="5" name="Title 1"/>
          <p:cNvSpPr>
            <a:spLocks noGrp="1"/>
          </p:cNvSpPr>
          <p:nvPr>
            <p:ph type="title"/>
          </p:nvPr>
        </p:nvSpPr>
        <p:spPr>
          <a:xfrm>
            <a:off x="735554" y="304898"/>
            <a:ext cx="6503446" cy="923494"/>
          </a:xfrm>
        </p:spPr>
        <p:txBody>
          <a:bodyPr>
            <a:normAutofit fontScale="90000"/>
          </a:bodyPr>
          <a:lstStyle/>
          <a:p>
            <a:r>
              <a:rPr lang="en-US" dirty="0" smtClean="0"/>
              <a:t>Web-based Reporting Provides Insight into Global Operations</a:t>
            </a:r>
            <a:endParaRPr lang="en-US" dirty="0"/>
          </a:p>
        </p:txBody>
      </p:sp>
      <p:pic>
        <p:nvPicPr>
          <p:cNvPr id="6" name="Picture 2" descr="C:\Users\jechols\AppData\Local\Microsoft\Windows\Temporary Internet Files\Content.Outlook\LKD8UU3A\CV_iPad_app_downloads (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09800" y="4620400"/>
            <a:ext cx="2017339" cy="1551800"/>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2665" y="1513076"/>
            <a:ext cx="3407967" cy="2382203"/>
          </a:xfrm>
          <a:prstGeom prst="rect">
            <a:avLst/>
          </a:prstGeom>
          <a:noFill/>
          <a:ln w="28575">
            <a:solidFill>
              <a:schemeClr val="tx1">
                <a:lumMod val="65000"/>
                <a:lumOff val="3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noChangeArrowheads="1"/>
          </p:cNvPicPr>
          <p:nvPr/>
        </p:nvPicPr>
        <p:blipFill rotWithShape="1">
          <a:blip r:embed="rId6">
            <a:extLst>
              <a:ext uri="{28A0092B-C50C-407E-A947-70E740481C1C}">
                <a14:useLocalDpi xmlns:a14="http://schemas.microsoft.com/office/drawing/2010/main" val="0"/>
              </a:ext>
            </a:extLst>
          </a:blip>
          <a:srcRect l="577"/>
          <a:stretch/>
        </p:blipFill>
        <p:spPr bwMode="auto">
          <a:xfrm>
            <a:off x="1751519" y="3380929"/>
            <a:ext cx="2933900" cy="1028700"/>
          </a:xfrm>
          <a:prstGeom prst="rect">
            <a:avLst/>
          </a:prstGeom>
          <a:noFill/>
          <a:ln w="28575">
            <a:solidFill>
              <a:schemeClr val="tx1">
                <a:lumMod val="65000"/>
                <a:lumOff val="3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descr="Manage.jp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96200" y="152400"/>
            <a:ext cx="1122903" cy="1277302"/>
          </a:xfrm>
          <a:prstGeom prst="rect">
            <a:avLst/>
          </a:prstGeom>
        </p:spPr>
      </p:pic>
    </p:spTree>
    <p:extLst>
      <p:ext uri="{BB962C8B-B14F-4D97-AF65-F5344CB8AC3E}">
        <p14:creationId xmlns:p14="http://schemas.microsoft.com/office/powerpoint/2010/main" val="83796015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txBox="1">
            <a:spLocks/>
          </p:cNvSpPr>
          <p:nvPr/>
        </p:nvSpPr>
        <p:spPr>
          <a:xfrm>
            <a:off x="4898250" y="1828800"/>
            <a:ext cx="4017150" cy="1918195"/>
          </a:xfr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800" smtClean="0"/>
              <a:t>Achieve continuous backup operations with built-in node failover</a:t>
            </a:r>
          </a:p>
          <a:p>
            <a:pPr marL="0" indent="0">
              <a:buFont typeface="Arial" panose="020B0604020202020204" pitchFamily="34" charset="0"/>
              <a:buNone/>
            </a:pPr>
            <a:endParaRPr lang="en-US" sz="1800" smtClean="0"/>
          </a:p>
          <a:p>
            <a:pPr marL="0" indent="0">
              <a:buFont typeface="Arial" panose="020B0604020202020204" pitchFamily="34" charset="0"/>
              <a:buNone/>
            </a:pPr>
            <a:r>
              <a:rPr lang="en-US" sz="1800" smtClean="0"/>
              <a:t>Leverage SSD for dedupe database to maximize capacity and performance</a:t>
            </a:r>
          </a:p>
          <a:p>
            <a:pPr marL="0" indent="0">
              <a:buFont typeface="Arial" panose="020B0604020202020204" pitchFamily="34" charset="0"/>
              <a:buNone/>
            </a:pPr>
            <a:endParaRPr lang="en-US" sz="1800" dirty="0" smtClean="0"/>
          </a:p>
        </p:txBody>
      </p:sp>
      <p:sp>
        <p:nvSpPr>
          <p:cNvPr id="5" name="Title 1"/>
          <p:cNvSpPr>
            <a:spLocks noGrp="1"/>
          </p:cNvSpPr>
          <p:nvPr>
            <p:ph type="title"/>
          </p:nvPr>
        </p:nvSpPr>
        <p:spPr>
          <a:xfrm>
            <a:off x="735554" y="304898"/>
            <a:ext cx="6579646" cy="923494"/>
          </a:xfrm>
        </p:spPr>
        <p:txBody>
          <a:bodyPr>
            <a:normAutofit fontScale="90000"/>
          </a:bodyPr>
          <a:lstStyle/>
          <a:p>
            <a:r>
              <a:rPr lang="en-US" dirty="0" smtClean="0"/>
              <a:t>2X Performance and Scale with Parallel Deduplication</a:t>
            </a:r>
            <a:endParaRPr lang="en-US" dirty="0"/>
          </a:p>
        </p:txBody>
      </p:sp>
      <p:sp>
        <p:nvSpPr>
          <p:cNvPr id="6" name="Content Placeholder 3"/>
          <p:cNvSpPr txBox="1">
            <a:spLocks/>
          </p:cNvSpPr>
          <p:nvPr/>
        </p:nvSpPr>
        <p:spPr>
          <a:xfrm>
            <a:off x="4800600" y="4114800"/>
            <a:ext cx="3505200" cy="1145309"/>
          </a:xfrm>
          <a:prstGeom prst="rect">
            <a:avLst/>
          </a:prstGeom>
          <a:ln>
            <a:noFill/>
          </a:ln>
        </p:spPr>
        <p:txBody>
          <a:bodyPr vert="horz" lIns="91440" tIns="45720" rIns="91440" bIns="45720" rtlCol="0">
            <a:noAutofit/>
          </a:bodyPr>
          <a:lstStyle>
            <a:lvl1pPr marL="342900" indent="-342900" algn="l" defTabSz="457200" rtl="0" eaLnBrk="1" latinLnBrk="0" hangingPunct="1">
              <a:spcBef>
                <a:spcPct val="20000"/>
              </a:spcBef>
              <a:buFont typeface="Arial"/>
              <a:buNone/>
              <a:defRPr sz="2400" kern="1200">
                <a:solidFill>
                  <a:schemeClr val="tx1"/>
                </a:solidFill>
                <a:latin typeface="Arial" pitchFamily="34" charset="0"/>
                <a:ea typeface="+mn-ea"/>
                <a:cs typeface="Arial" pitchFamily="34" charset="0"/>
              </a:defRPr>
            </a:lvl1pPr>
            <a:lvl2pPr marL="457200" indent="228600" algn="l" defTabSz="457200" rtl="0" eaLnBrk="1" latinLnBrk="0" hangingPunct="1">
              <a:spcBef>
                <a:spcPct val="20000"/>
              </a:spcBef>
              <a:buClr>
                <a:schemeClr val="tx2"/>
              </a:buClr>
              <a:buFont typeface="Arial" pitchFamily="34" charset="0"/>
              <a:buChar char="•"/>
              <a:defRPr sz="2000" kern="1200">
                <a:solidFill>
                  <a:schemeClr val="tx1"/>
                </a:solidFill>
                <a:latin typeface="Arial" pitchFamily="34" charset="0"/>
                <a:ea typeface="+mn-ea"/>
                <a:cs typeface="Arial" pitchFamily="34" charset="0"/>
              </a:defRPr>
            </a:lvl2pPr>
            <a:lvl3pPr marL="914400" indent="228600" algn="l" defTabSz="457200" rtl="0" eaLnBrk="1" latinLnBrk="0" hangingPunct="1">
              <a:spcBef>
                <a:spcPct val="20000"/>
              </a:spcBef>
              <a:buFont typeface="Courier New" pitchFamily="49" charset="0"/>
              <a:buChar char="o"/>
              <a:defRPr sz="1600" kern="1200">
                <a:solidFill>
                  <a:schemeClr val="tx1"/>
                </a:solidFill>
                <a:latin typeface="Arial" pitchFamily="34" charset="0"/>
                <a:ea typeface="+mn-ea"/>
                <a:cs typeface="Arial" pitchFamily="34" charset="0"/>
              </a:defRPr>
            </a:lvl3pPr>
            <a:lvl4pPr marL="457200" indent="228600" algn="l" defTabSz="4572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1371600" indent="228600" algn="l" defTabSz="457200" rtl="0" eaLnBrk="1" latinLnBrk="0" hangingPunct="1">
              <a:spcBef>
                <a:spcPct val="20000"/>
              </a:spcBef>
              <a:buFont typeface="Wingdings" pitchFamily="2" charset="2"/>
              <a:buChar char="§"/>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r>
              <a:rPr lang="en-US" b="1" dirty="0" smtClean="0">
                <a:solidFill>
                  <a:srgbClr val="000000"/>
                </a:solidFill>
              </a:rPr>
              <a:t>2x</a:t>
            </a:r>
          </a:p>
          <a:p>
            <a:pPr marL="0" indent="0" algn="ctr"/>
            <a:r>
              <a:rPr lang="en-US" sz="1800" dirty="0" smtClean="0">
                <a:solidFill>
                  <a:srgbClr val="000000"/>
                </a:solidFill>
              </a:rPr>
              <a:t>Increased Dedupe Backup Performance &amp; Scale</a:t>
            </a:r>
          </a:p>
          <a:p>
            <a:pPr marL="0" indent="0" algn="ctr"/>
            <a:r>
              <a:rPr lang="en-US" sz="1800" dirty="0" smtClean="0">
                <a:solidFill>
                  <a:srgbClr val="000000"/>
                </a:solidFill>
              </a:rPr>
              <a:t>Introduced with 2 Node Grid </a:t>
            </a:r>
            <a:r>
              <a:rPr lang="en-US" sz="1800" dirty="0">
                <a:solidFill>
                  <a:srgbClr val="000000"/>
                </a:solidFill>
              </a:rPr>
              <a:t>at Launch</a:t>
            </a:r>
          </a:p>
          <a:p>
            <a:pPr marL="0" indent="0" algn="ctr"/>
            <a:endParaRPr lang="en-US" sz="1800" dirty="0" smtClean="0">
              <a:solidFill>
                <a:srgbClr val="000000"/>
              </a:solidFill>
            </a:endParaRPr>
          </a:p>
        </p:txBody>
      </p:sp>
      <p:cxnSp>
        <p:nvCxnSpPr>
          <p:cNvPr id="7" name="Straight Connector 6"/>
          <p:cNvCxnSpPr/>
          <p:nvPr/>
        </p:nvCxnSpPr>
        <p:spPr>
          <a:xfrm>
            <a:off x="4953000" y="3886200"/>
            <a:ext cx="3276600" cy="0"/>
          </a:xfrm>
          <a:prstGeom prst="line">
            <a:avLst/>
          </a:prstGeom>
          <a:noFill/>
          <a:ln w="6350" cap="flat" cmpd="sng" algn="ctr">
            <a:solidFill>
              <a:srgbClr val="CE1126"/>
            </a:solidFill>
            <a:prstDash val="solid"/>
          </a:ln>
          <a:effectLst>
            <a:outerShdw blurRad="40000" dist="20000" dir="5400000" rotWithShape="0">
              <a:srgbClr val="000000">
                <a:alpha val="38000"/>
              </a:srgbClr>
            </a:outerShdw>
          </a:effectLst>
        </p:spPr>
      </p:cxnSp>
      <p:sp>
        <p:nvSpPr>
          <p:cNvPr id="8" name="Flowchart: Magnetic Disk 7"/>
          <p:cNvSpPr/>
          <p:nvPr/>
        </p:nvSpPr>
        <p:spPr>
          <a:xfrm>
            <a:off x="1066800" y="5441345"/>
            <a:ext cx="2667000" cy="883255"/>
          </a:xfrm>
          <a:prstGeom prst="flowChartMagneticDisk">
            <a:avLst/>
          </a:prstGeom>
          <a:solidFill>
            <a:srgbClr val="CE1126"/>
          </a:solidFill>
          <a:ln w="9525" cap="flat" cmpd="sng" algn="ctr">
            <a:solidFill>
              <a:schemeClr val="bg1">
                <a:lumMod val="95000"/>
              </a:schemeClr>
            </a:solidFill>
            <a:prstDash val="sysDash"/>
          </a:ln>
          <a:effectLst/>
        </p:spPr>
        <p:txBody>
          <a:bodyPr rtlCol="0" anchor="ctr"/>
          <a:lstStyle/>
          <a:p>
            <a:pPr algn="ctr" defTabSz="914400">
              <a:defRPr/>
            </a:pPr>
            <a:endParaRPr lang="en-US" kern="0">
              <a:solidFill>
                <a:prstClr val="white"/>
              </a:solidFill>
            </a:endParaRPr>
          </a:p>
        </p:txBody>
      </p:sp>
      <p:sp>
        <p:nvSpPr>
          <p:cNvPr id="9" name="Content Placeholder 3"/>
          <p:cNvSpPr txBox="1">
            <a:spLocks/>
          </p:cNvSpPr>
          <p:nvPr/>
        </p:nvSpPr>
        <p:spPr>
          <a:xfrm>
            <a:off x="2469768" y="2265901"/>
            <a:ext cx="1666482" cy="444005"/>
          </a:xfrm>
          <a:prstGeom prst="rect">
            <a:avLst/>
          </a:prstGeom>
          <a:ln>
            <a:noFill/>
          </a:ln>
        </p:spPr>
        <p:txBody>
          <a:bodyPr vert="horz" lIns="91440" tIns="45720" rIns="91440" bIns="45720" rtlCol="0">
            <a:noAutofit/>
          </a:bodyPr>
          <a:lstStyle>
            <a:lvl1pPr marL="342900" indent="-342900" algn="l" defTabSz="457200" rtl="0" eaLnBrk="1" latinLnBrk="0" hangingPunct="1">
              <a:spcBef>
                <a:spcPct val="20000"/>
              </a:spcBef>
              <a:buFont typeface="Arial"/>
              <a:buNone/>
              <a:defRPr sz="2400" kern="1200">
                <a:solidFill>
                  <a:schemeClr val="tx1"/>
                </a:solidFill>
                <a:latin typeface="Arial" pitchFamily="34" charset="0"/>
                <a:ea typeface="+mn-ea"/>
                <a:cs typeface="Arial" pitchFamily="34" charset="0"/>
              </a:defRPr>
            </a:lvl1pPr>
            <a:lvl2pPr marL="457200" indent="228600" algn="l" defTabSz="457200" rtl="0" eaLnBrk="1" latinLnBrk="0" hangingPunct="1">
              <a:spcBef>
                <a:spcPct val="20000"/>
              </a:spcBef>
              <a:buClr>
                <a:schemeClr val="tx2"/>
              </a:buClr>
              <a:buFont typeface="Arial" pitchFamily="34" charset="0"/>
              <a:buChar char="•"/>
              <a:defRPr sz="2000" kern="1200">
                <a:solidFill>
                  <a:schemeClr val="tx1"/>
                </a:solidFill>
                <a:latin typeface="Arial" pitchFamily="34" charset="0"/>
                <a:ea typeface="+mn-ea"/>
                <a:cs typeface="Arial" pitchFamily="34" charset="0"/>
              </a:defRPr>
            </a:lvl2pPr>
            <a:lvl3pPr marL="914400" indent="228600" algn="l" defTabSz="457200" rtl="0" eaLnBrk="1" latinLnBrk="0" hangingPunct="1">
              <a:spcBef>
                <a:spcPct val="20000"/>
              </a:spcBef>
              <a:buFont typeface="Courier New" pitchFamily="49" charset="0"/>
              <a:buChar char="o"/>
              <a:defRPr sz="1600" kern="1200">
                <a:solidFill>
                  <a:schemeClr val="tx1"/>
                </a:solidFill>
                <a:latin typeface="Arial" pitchFamily="34" charset="0"/>
                <a:ea typeface="+mn-ea"/>
                <a:cs typeface="Arial" pitchFamily="34" charset="0"/>
              </a:defRPr>
            </a:lvl3pPr>
            <a:lvl4pPr marL="457200" indent="228600" algn="l" defTabSz="4572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1371600" indent="228600" algn="l" defTabSz="457200" rtl="0" eaLnBrk="1" latinLnBrk="0" hangingPunct="1">
              <a:spcBef>
                <a:spcPct val="20000"/>
              </a:spcBef>
              <a:buFont typeface="Wingdings" pitchFamily="2" charset="2"/>
              <a:buChar char="§"/>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defRPr/>
            </a:pPr>
            <a:r>
              <a:rPr lang="en-US" sz="1800" b="1" dirty="0" smtClean="0">
                <a:solidFill>
                  <a:sysClr val="windowText" lastClr="000000"/>
                </a:solidFill>
              </a:rPr>
              <a:t>120TB Store</a:t>
            </a:r>
            <a:endParaRPr lang="en-US" sz="1400" dirty="0" smtClean="0">
              <a:solidFill>
                <a:sysClr val="windowText" lastClr="000000"/>
              </a:solidFill>
            </a:endParaRPr>
          </a:p>
        </p:txBody>
      </p:sp>
      <p:sp>
        <p:nvSpPr>
          <p:cNvPr id="10" name="Content Placeholder 3"/>
          <p:cNvSpPr txBox="1">
            <a:spLocks/>
          </p:cNvSpPr>
          <p:nvPr/>
        </p:nvSpPr>
        <p:spPr>
          <a:xfrm>
            <a:off x="2459850" y="3061195"/>
            <a:ext cx="1666482" cy="444005"/>
          </a:xfrm>
          <a:prstGeom prst="rect">
            <a:avLst/>
          </a:prstGeom>
          <a:ln>
            <a:noFill/>
          </a:ln>
        </p:spPr>
        <p:txBody>
          <a:bodyPr vert="horz" lIns="91440" tIns="45720" rIns="91440" bIns="45720" rtlCol="0">
            <a:noAutofit/>
          </a:bodyPr>
          <a:lstStyle>
            <a:lvl1pPr marL="342900" indent="-342900" algn="l" defTabSz="457200" rtl="0" eaLnBrk="1" latinLnBrk="0" hangingPunct="1">
              <a:spcBef>
                <a:spcPct val="20000"/>
              </a:spcBef>
              <a:buFont typeface="Arial"/>
              <a:buNone/>
              <a:defRPr sz="2400" kern="1200">
                <a:solidFill>
                  <a:schemeClr val="tx1"/>
                </a:solidFill>
                <a:latin typeface="Arial" pitchFamily="34" charset="0"/>
                <a:ea typeface="+mn-ea"/>
                <a:cs typeface="Arial" pitchFamily="34" charset="0"/>
              </a:defRPr>
            </a:lvl1pPr>
            <a:lvl2pPr marL="457200" indent="228600" algn="l" defTabSz="457200" rtl="0" eaLnBrk="1" latinLnBrk="0" hangingPunct="1">
              <a:spcBef>
                <a:spcPct val="20000"/>
              </a:spcBef>
              <a:buClr>
                <a:schemeClr val="tx2"/>
              </a:buClr>
              <a:buFont typeface="Arial" pitchFamily="34" charset="0"/>
              <a:buChar char="•"/>
              <a:defRPr sz="2000" kern="1200">
                <a:solidFill>
                  <a:schemeClr val="tx1"/>
                </a:solidFill>
                <a:latin typeface="Arial" pitchFamily="34" charset="0"/>
                <a:ea typeface="+mn-ea"/>
                <a:cs typeface="Arial" pitchFamily="34" charset="0"/>
              </a:defRPr>
            </a:lvl2pPr>
            <a:lvl3pPr marL="914400" indent="228600" algn="l" defTabSz="457200" rtl="0" eaLnBrk="1" latinLnBrk="0" hangingPunct="1">
              <a:spcBef>
                <a:spcPct val="20000"/>
              </a:spcBef>
              <a:buFont typeface="Courier New" pitchFamily="49" charset="0"/>
              <a:buChar char="o"/>
              <a:defRPr sz="1600" kern="1200">
                <a:solidFill>
                  <a:schemeClr val="tx1"/>
                </a:solidFill>
                <a:latin typeface="Arial" pitchFamily="34" charset="0"/>
                <a:ea typeface="+mn-ea"/>
                <a:cs typeface="Arial" pitchFamily="34" charset="0"/>
              </a:defRPr>
            </a:lvl3pPr>
            <a:lvl4pPr marL="457200" indent="228600" algn="l" defTabSz="4572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1371600" indent="228600" algn="l" defTabSz="457200" rtl="0" eaLnBrk="1" latinLnBrk="0" hangingPunct="1">
              <a:spcBef>
                <a:spcPct val="20000"/>
              </a:spcBef>
              <a:buFont typeface="Wingdings" pitchFamily="2" charset="2"/>
              <a:buChar char="§"/>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defRPr/>
            </a:pPr>
            <a:r>
              <a:rPr lang="en-US" sz="1800" b="1" dirty="0" smtClean="0">
                <a:solidFill>
                  <a:sysClr val="windowText" lastClr="000000"/>
                </a:solidFill>
              </a:rPr>
              <a:t>120TB Store</a:t>
            </a:r>
            <a:endParaRPr lang="en-US" sz="1400" dirty="0" smtClean="0">
              <a:solidFill>
                <a:sysClr val="windowText" lastClr="000000"/>
              </a:solidFill>
            </a:endParaRPr>
          </a:p>
        </p:txBody>
      </p:sp>
      <p:sp>
        <p:nvSpPr>
          <p:cNvPr id="11" name="Rounded Rectangle 10"/>
          <p:cNvSpPr/>
          <p:nvPr/>
        </p:nvSpPr>
        <p:spPr>
          <a:xfrm>
            <a:off x="210059" y="5077064"/>
            <a:ext cx="4611991" cy="1399936"/>
          </a:xfrm>
          <a:prstGeom prst="roundRect">
            <a:avLst>
              <a:gd name="adj" fmla="val 11184"/>
            </a:avLst>
          </a:prstGeom>
          <a:noFill/>
          <a:ln w="25400" cap="flat" cmpd="sng" algn="ctr">
            <a:solidFill>
              <a:schemeClr val="tx1">
                <a:lumMod val="65000"/>
                <a:lumOff val="35000"/>
              </a:schemeClr>
            </a:solidFill>
            <a:prstDash val="solid"/>
          </a:ln>
          <a:effectLst/>
        </p:spPr>
        <p:txBody>
          <a:bodyPr rtlCol="0" anchor="ctr"/>
          <a:lstStyle/>
          <a:p>
            <a:pPr algn="ctr" defTabSz="914400">
              <a:defRPr/>
            </a:pPr>
            <a:endParaRPr lang="en-US" kern="0">
              <a:solidFill>
                <a:prstClr val="white"/>
              </a:solidFill>
            </a:endParaRPr>
          </a:p>
        </p:txBody>
      </p:sp>
      <p:sp>
        <p:nvSpPr>
          <p:cNvPr id="12" name="Content Placeholder 3"/>
          <p:cNvSpPr txBox="1">
            <a:spLocks/>
          </p:cNvSpPr>
          <p:nvPr/>
        </p:nvSpPr>
        <p:spPr>
          <a:xfrm>
            <a:off x="339236" y="5118595"/>
            <a:ext cx="4353636" cy="444005"/>
          </a:xfrm>
          <a:prstGeom prst="rect">
            <a:avLst/>
          </a:prstGeom>
          <a:ln>
            <a:noFill/>
          </a:ln>
        </p:spPr>
        <p:txBody>
          <a:bodyPr vert="horz" lIns="91440" tIns="45720" rIns="91440" bIns="45720" rtlCol="0">
            <a:noAutofit/>
          </a:bodyPr>
          <a:lstStyle>
            <a:lvl1pPr marL="342900" indent="-342900" algn="l" defTabSz="457200" rtl="0" eaLnBrk="1" latinLnBrk="0" hangingPunct="1">
              <a:spcBef>
                <a:spcPct val="20000"/>
              </a:spcBef>
              <a:buFont typeface="Arial"/>
              <a:buNone/>
              <a:defRPr sz="2400" kern="1200">
                <a:solidFill>
                  <a:schemeClr val="tx1"/>
                </a:solidFill>
                <a:latin typeface="Arial" pitchFamily="34" charset="0"/>
                <a:ea typeface="+mn-ea"/>
                <a:cs typeface="Arial" pitchFamily="34" charset="0"/>
              </a:defRPr>
            </a:lvl1pPr>
            <a:lvl2pPr marL="457200" indent="228600" algn="l" defTabSz="457200" rtl="0" eaLnBrk="1" latinLnBrk="0" hangingPunct="1">
              <a:spcBef>
                <a:spcPct val="20000"/>
              </a:spcBef>
              <a:buClr>
                <a:schemeClr val="tx2"/>
              </a:buClr>
              <a:buFont typeface="Arial" pitchFamily="34" charset="0"/>
              <a:buChar char="•"/>
              <a:defRPr sz="2000" kern="1200">
                <a:solidFill>
                  <a:schemeClr val="tx1"/>
                </a:solidFill>
                <a:latin typeface="Arial" pitchFamily="34" charset="0"/>
                <a:ea typeface="+mn-ea"/>
                <a:cs typeface="Arial" pitchFamily="34" charset="0"/>
              </a:defRPr>
            </a:lvl2pPr>
            <a:lvl3pPr marL="914400" indent="228600" algn="l" defTabSz="457200" rtl="0" eaLnBrk="1" latinLnBrk="0" hangingPunct="1">
              <a:spcBef>
                <a:spcPct val="20000"/>
              </a:spcBef>
              <a:buFont typeface="Courier New" pitchFamily="49" charset="0"/>
              <a:buChar char="o"/>
              <a:defRPr sz="1600" kern="1200">
                <a:solidFill>
                  <a:schemeClr val="tx1"/>
                </a:solidFill>
                <a:latin typeface="Arial" pitchFamily="34" charset="0"/>
                <a:ea typeface="+mn-ea"/>
                <a:cs typeface="Arial" pitchFamily="34" charset="0"/>
              </a:defRPr>
            </a:lvl3pPr>
            <a:lvl4pPr marL="457200" indent="228600" algn="l" defTabSz="4572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1371600" indent="228600" algn="l" defTabSz="457200" rtl="0" eaLnBrk="1" latinLnBrk="0" hangingPunct="1">
              <a:spcBef>
                <a:spcPct val="20000"/>
              </a:spcBef>
              <a:buFont typeface="Wingdings" pitchFamily="2" charset="2"/>
              <a:buChar char="§"/>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defRPr/>
            </a:pPr>
            <a:r>
              <a:rPr lang="en-US" sz="1800" b="1" dirty="0" smtClean="0">
                <a:solidFill>
                  <a:sysClr val="windowText" lastClr="000000"/>
                </a:solidFill>
                <a:latin typeface="Arial"/>
              </a:rPr>
              <a:t>Global Dedupe Store – 240 Terabytes</a:t>
            </a:r>
            <a:endParaRPr lang="en-US" sz="1800" dirty="0" smtClean="0">
              <a:solidFill>
                <a:sysClr val="windowText" lastClr="000000"/>
              </a:solidFill>
              <a:latin typeface="Arial"/>
            </a:endParaRPr>
          </a:p>
        </p:txBody>
      </p:sp>
      <p:sp>
        <p:nvSpPr>
          <p:cNvPr id="13" name="Rounded Rectangle 12"/>
          <p:cNvSpPr/>
          <p:nvPr/>
        </p:nvSpPr>
        <p:spPr>
          <a:xfrm>
            <a:off x="452266" y="2133600"/>
            <a:ext cx="3908895" cy="538630"/>
          </a:xfrm>
          <a:prstGeom prst="roundRect">
            <a:avLst>
              <a:gd name="adj" fmla="val 11184"/>
            </a:avLst>
          </a:prstGeom>
          <a:noFill/>
          <a:ln w="25400" cap="flat" cmpd="sng" algn="ctr">
            <a:solidFill>
              <a:schemeClr val="tx1">
                <a:lumMod val="65000"/>
                <a:lumOff val="35000"/>
              </a:schemeClr>
            </a:solidFill>
            <a:prstDash val="solid"/>
          </a:ln>
          <a:effectLst/>
        </p:spPr>
        <p:txBody>
          <a:bodyPr rtlCol="0" anchor="ctr"/>
          <a:lstStyle/>
          <a:p>
            <a:pPr algn="ctr" defTabSz="914400">
              <a:defRPr/>
            </a:pPr>
            <a:endParaRPr lang="en-US" kern="0">
              <a:solidFill>
                <a:prstClr val="white"/>
              </a:solidFill>
            </a:endParaRPr>
          </a:p>
        </p:txBody>
      </p:sp>
      <p:sp>
        <p:nvSpPr>
          <p:cNvPr id="14" name="Content Placeholder 3"/>
          <p:cNvSpPr txBox="1">
            <a:spLocks/>
          </p:cNvSpPr>
          <p:nvPr/>
        </p:nvSpPr>
        <p:spPr>
          <a:xfrm>
            <a:off x="87414" y="1384795"/>
            <a:ext cx="4810836" cy="596405"/>
          </a:xfrm>
          <a:prstGeom prst="rect">
            <a:avLst/>
          </a:prstGeom>
          <a:ln>
            <a:noFill/>
          </a:ln>
        </p:spPr>
        <p:txBody>
          <a:bodyPr vert="horz" lIns="91440" tIns="45720" rIns="91440" bIns="45720" rtlCol="0">
            <a:noAutofit/>
          </a:bodyPr>
          <a:lstStyle>
            <a:lvl1pPr marL="342900" indent="-342900" algn="l" defTabSz="457200" rtl="0" eaLnBrk="1" latinLnBrk="0" hangingPunct="1">
              <a:spcBef>
                <a:spcPct val="20000"/>
              </a:spcBef>
              <a:buFont typeface="Arial"/>
              <a:buNone/>
              <a:defRPr sz="2400" kern="1200">
                <a:solidFill>
                  <a:schemeClr val="tx1"/>
                </a:solidFill>
                <a:latin typeface="Arial" pitchFamily="34" charset="0"/>
                <a:ea typeface="+mn-ea"/>
                <a:cs typeface="Arial" pitchFamily="34" charset="0"/>
              </a:defRPr>
            </a:lvl1pPr>
            <a:lvl2pPr marL="457200" indent="228600" algn="l" defTabSz="457200" rtl="0" eaLnBrk="1" latinLnBrk="0" hangingPunct="1">
              <a:spcBef>
                <a:spcPct val="20000"/>
              </a:spcBef>
              <a:buClr>
                <a:schemeClr val="tx2"/>
              </a:buClr>
              <a:buFont typeface="Arial" pitchFamily="34" charset="0"/>
              <a:buChar char="•"/>
              <a:defRPr sz="2000" kern="1200">
                <a:solidFill>
                  <a:schemeClr val="tx1"/>
                </a:solidFill>
                <a:latin typeface="Arial" pitchFamily="34" charset="0"/>
                <a:ea typeface="+mn-ea"/>
                <a:cs typeface="Arial" pitchFamily="34" charset="0"/>
              </a:defRPr>
            </a:lvl2pPr>
            <a:lvl3pPr marL="914400" indent="228600" algn="l" defTabSz="457200" rtl="0" eaLnBrk="1" latinLnBrk="0" hangingPunct="1">
              <a:spcBef>
                <a:spcPct val="20000"/>
              </a:spcBef>
              <a:buFont typeface="Courier New" pitchFamily="49" charset="0"/>
              <a:buChar char="o"/>
              <a:defRPr sz="1600" kern="1200">
                <a:solidFill>
                  <a:schemeClr val="tx1"/>
                </a:solidFill>
                <a:latin typeface="Arial" pitchFamily="34" charset="0"/>
                <a:ea typeface="+mn-ea"/>
                <a:cs typeface="Arial" pitchFamily="34" charset="0"/>
              </a:defRPr>
            </a:lvl3pPr>
            <a:lvl4pPr marL="457200" indent="228600" algn="l" defTabSz="4572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1371600" indent="228600" algn="l" defTabSz="457200" rtl="0" eaLnBrk="1" latinLnBrk="0" hangingPunct="1">
              <a:spcBef>
                <a:spcPct val="20000"/>
              </a:spcBef>
              <a:buFont typeface="Wingdings" pitchFamily="2" charset="2"/>
              <a:buChar char="§"/>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defRPr/>
            </a:pPr>
            <a:r>
              <a:rPr lang="en-US" sz="1800" b="1" dirty="0" smtClean="0">
                <a:solidFill>
                  <a:sysClr val="windowText" lastClr="000000"/>
                </a:solidFill>
                <a:latin typeface="Arial"/>
              </a:rPr>
              <a:t>Individual Nodes – Source/Target Dedupe</a:t>
            </a:r>
            <a:endParaRPr lang="en-US" sz="1800" dirty="0" smtClean="0">
              <a:solidFill>
                <a:sysClr val="windowText" lastClr="000000"/>
              </a:solidFill>
              <a:latin typeface="Arial"/>
            </a:endParaRPr>
          </a:p>
        </p:txBody>
      </p:sp>
      <p:sp>
        <p:nvSpPr>
          <p:cNvPr id="15" name="Content Placeholder 3"/>
          <p:cNvSpPr txBox="1">
            <a:spLocks/>
          </p:cNvSpPr>
          <p:nvPr/>
        </p:nvSpPr>
        <p:spPr>
          <a:xfrm>
            <a:off x="460109" y="4585195"/>
            <a:ext cx="4569091" cy="444005"/>
          </a:xfrm>
          <a:prstGeom prst="rect">
            <a:avLst/>
          </a:prstGeom>
          <a:ln>
            <a:noFill/>
          </a:ln>
        </p:spPr>
        <p:txBody>
          <a:bodyPr vert="horz" lIns="91440" tIns="45720" rIns="91440" bIns="45720" rtlCol="0">
            <a:noAutofit/>
          </a:bodyPr>
          <a:lstStyle>
            <a:lvl1pPr marL="342900" indent="-342900" algn="l" defTabSz="457200" rtl="0" eaLnBrk="1" latinLnBrk="0" hangingPunct="1">
              <a:spcBef>
                <a:spcPct val="20000"/>
              </a:spcBef>
              <a:buFont typeface="Arial"/>
              <a:buNone/>
              <a:defRPr sz="2400" kern="1200">
                <a:solidFill>
                  <a:schemeClr val="tx1"/>
                </a:solidFill>
                <a:latin typeface="Arial" pitchFamily="34" charset="0"/>
                <a:ea typeface="+mn-ea"/>
                <a:cs typeface="Arial" pitchFamily="34" charset="0"/>
              </a:defRPr>
            </a:lvl1pPr>
            <a:lvl2pPr marL="457200" indent="228600" algn="l" defTabSz="457200" rtl="0" eaLnBrk="1" latinLnBrk="0" hangingPunct="1">
              <a:spcBef>
                <a:spcPct val="20000"/>
              </a:spcBef>
              <a:buClr>
                <a:schemeClr val="tx2"/>
              </a:buClr>
              <a:buFont typeface="Arial" pitchFamily="34" charset="0"/>
              <a:buChar char="•"/>
              <a:defRPr sz="2000" kern="1200">
                <a:solidFill>
                  <a:schemeClr val="tx1"/>
                </a:solidFill>
                <a:latin typeface="Arial" pitchFamily="34" charset="0"/>
                <a:ea typeface="+mn-ea"/>
                <a:cs typeface="Arial" pitchFamily="34" charset="0"/>
              </a:defRPr>
            </a:lvl2pPr>
            <a:lvl3pPr marL="914400" indent="228600" algn="l" defTabSz="457200" rtl="0" eaLnBrk="1" latinLnBrk="0" hangingPunct="1">
              <a:spcBef>
                <a:spcPct val="20000"/>
              </a:spcBef>
              <a:buFont typeface="Courier New" pitchFamily="49" charset="0"/>
              <a:buChar char="o"/>
              <a:defRPr sz="1600" kern="1200">
                <a:solidFill>
                  <a:schemeClr val="tx1"/>
                </a:solidFill>
                <a:latin typeface="Arial" pitchFamily="34" charset="0"/>
                <a:ea typeface="+mn-ea"/>
                <a:cs typeface="Arial" pitchFamily="34" charset="0"/>
              </a:defRPr>
            </a:lvl3pPr>
            <a:lvl4pPr marL="457200" indent="228600" algn="l" defTabSz="4572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1371600" indent="228600" algn="l" defTabSz="457200" rtl="0" eaLnBrk="1" latinLnBrk="0" hangingPunct="1">
              <a:spcBef>
                <a:spcPct val="20000"/>
              </a:spcBef>
              <a:buFont typeface="Wingdings" pitchFamily="2" charset="2"/>
              <a:buChar char="§"/>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defRPr/>
            </a:pPr>
            <a:r>
              <a:rPr lang="en-US" sz="1800" b="1" dirty="0" smtClean="0">
                <a:solidFill>
                  <a:sysClr val="windowText" lastClr="000000"/>
                </a:solidFill>
                <a:latin typeface="Arial"/>
              </a:rPr>
              <a:t>Grid Based – Scale Linearly</a:t>
            </a:r>
            <a:endParaRPr lang="en-US" sz="1800" dirty="0" smtClean="0">
              <a:solidFill>
                <a:sysClr val="windowText" lastClr="000000"/>
              </a:solidFill>
              <a:latin typeface="Arial"/>
            </a:endParaRPr>
          </a:p>
        </p:txBody>
      </p:sp>
      <p:sp>
        <p:nvSpPr>
          <p:cNvPr id="19" name="Flowchart: Magnetic Disk 18"/>
          <p:cNvSpPr/>
          <p:nvPr/>
        </p:nvSpPr>
        <p:spPr>
          <a:xfrm>
            <a:off x="2691797" y="5562600"/>
            <a:ext cx="437363" cy="365760"/>
          </a:xfrm>
          <a:prstGeom prst="flowChartMagneticDisk">
            <a:avLst/>
          </a:prstGeom>
          <a:gradFill flip="none" rotWithShape="1">
            <a:gsLst>
              <a:gs pos="0">
                <a:srgbClr val="666666"/>
              </a:gs>
              <a:gs pos="50000">
                <a:srgbClr val="8E8E8E"/>
              </a:gs>
              <a:gs pos="100000">
                <a:srgbClr val="B2B2B2"/>
              </a:gs>
            </a:gsLst>
            <a:lin ang="16200000" scaled="1"/>
            <a:tileRect/>
          </a:gradFill>
          <a:ln w="9525" cap="flat" cmpd="sng" algn="ctr">
            <a:solidFill>
              <a:schemeClr val="tx1">
                <a:lumMod val="65000"/>
                <a:lumOff val="35000"/>
              </a:schemeClr>
            </a:solidFill>
            <a:prstDash val="solid"/>
          </a:ln>
          <a:effectLst/>
        </p:spPr>
        <p:txBody>
          <a:bodyPr rtlCol="0" anchor="ctr"/>
          <a:lstStyle/>
          <a:p>
            <a:pPr algn="ctr" defTabSz="914400">
              <a:defRPr/>
            </a:pPr>
            <a:endParaRPr lang="en-US" kern="0">
              <a:solidFill>
                <a:prstClr val="white"/>
              </a:solidFill>
            </a:endParaRPr>
          </a:p>
        </p:txBody>
      </p:sp>
      <p:sp>
        <p:nvSpPr>
          <p:cNvPr id="20" name="Rounded Rectangle 19"/>
          <p:cNvSpPr/>
          <p:nvPr/>
        </p:nvSpPr>
        <p:spPr>
          <a:xfrm>
            <a:off x="455955" y="2917294"/>
            <a:ext cx="3908895" cy="533400"/>
          </a:xfrm>
          <a:prstGeom prst="roundRect">
            <a:avLst>
              <a:gd name="adj" fmla="val 11184"/>
            </a:avLst>
          </a:prstGeom>
          <a:noFill/>
          <a:ln w="25400" cap="flat" cmpd="sng" algn="ctr">
            <a:solidFill>
              <a:schemeClr val="tx1">
                <a:lumMod val="65000"/>
                <a:lumOff val="35000"/>
              </a:schemeClr>
            </a:solidFill>
            <a:prstDash val="solid"/>
          </a:ln>
          <a:effectLst/>
        </p:spPr>
        <p:txBody>
          <a:bodyPr rtlCol="0" anchor="ctr"/>
          <a:lstStyle/>
          <a:p>
            <a:pPr algn="ctr" defTabSz="914400">
              <a:defRPr/>
            </a:pPr>
            <a:endParaRPr lang="en-US" kern="0">
              <a:solidFill>
                <a:prstClr val="white"/>
              </a:solidFill>
            </a:endParaRPr>
          </a:p>
        </p:txBody>
      </p:sp>
      <p:pic>
        <p:nvPicPr>
          <p:cNvPr id="21" name="Picture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1600" y="6160840"/>
            <a:ext cx="944155" cy="201420"/>
          </a:xfrm>
          <a:prstGeom prst="rect">
            <a:avLst/>
          </a:prstGeom>
        </p:spPr>
      </p:pic>
      <p:pic>
        <p:nvPicPr>
          <p:cNvPr id="22"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08830" y="6160840"/>
            <a:ext cx="944155" cy="201420"/>
          </a:xfrm>
          <a:prstGeom prst="rect">
            <a:avLst/>
          </a:prstGeom>
        </p:spPr>
      </p:pic>
      <p:pic>
        <p:nvPicPr>
          <p:cNvPr id="23" name="Picture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7738" y="3063496"/>
            <a:ext cx="1202512" cy="256536"/>
          </a:xfrm>
          <a:prstGeom prst="rect">
            <a:avLst/>
          </a:prstGeom>
        </p:spPr>
      </p:pic>
      <p:pic>
        <p:nvPicPr>
          <p:cNvPr id="24" name="Picture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7738" y="2299817"/>
            <a:ext cx="1202512" cy="256536"/>
          </a:xfrm>
          <a:prstGeom prst="rect">
            <a:avLst/>
          </a:prstGeom>
        </p:spPr>
      </p:pic>
      <p:pic>
        <p:nvPicPr>
          <p:cNvPr id="25" name="Picture 24" descr="Manage.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96200" y="152400"/>
            <a:ext cx="1122903" cy="1277302"/>
          </a:xfrm>
          <a:prstGeom prst="rect">
            <a:avLst/>
          </a:prstGeom>
        </p:spPr>
      </p:pic>
      <p:sp>
        <p:nvSpPr>
          <p:cNvPr id="26" name="Content Placeholder 3"/>
          <p:cNvSpPr txBox="1">
            <a:spLocks/>
          </p:cNvSpPr>
          <p:nvPr/>
        </p:nvSpPr>
        <p:spPr>
          <a:xfrm>
            <a:off x="2002650" y="3746995"/>
            <a:ext cx="1055268" cy="444005"/>
          </a:xfrm>
          <a:prstGeom prst="rect">
            <a:avLst/>
          </a:prstGeom>
          <a:ln>
            <a:noFill/>
          </a:ln>
        </p:spPr>
        <p:txBody>
          <a:bodyPr vert="horz" lIns="91440" tIns="45720" rIns="91440" bIns="45720" rtlCol="0">
            <a:noAutofit/>
          </a:bodyPr>
          <a:lstStyle>
            <a:lvl1pPr marL="342900" indent="-342900" algn="l" defTabSz="457200" rtl="0" eaLnBrk="1" latinLnBrk="0" hangingPunct="1">
              <a:spcBef>
                <a:spcPct val="20000"/>
              </a:spcBef>
              <a:buFont typeface="Arial"/>
              <a:buNone/>
              <a:defRPr sz="2400" kern="1200">
                <a:solidFill>
                  <a:schemeClr val="tx1"/>
                </a:solidFill>
                <a:latin typeface="Arial" pitchFamily="34" charset="0"/>
                <a:ea typeface="+mn-ea"/>
                <a:cs typeface="Arial" pitchFamily="34" charset="0"/>
              </a:defRPr>
            </a:lvl1pPr>
            <a:lvl2pPr marL="457200" indent="228600" algn="l" defTabSz="457200" rtl="0" eaLnBrk="1" latinLnBrk="0" hangingPunct="1">
              <a:spcBef>
                <a:spcPct val="20000"/>
              </a:spcBef>
              <a:buClr>
                <a:schemeClr val="tx2"/>
              </a:buClr>
              <a:buFont typeface="Arial" pitchFamily="34" charset="0"/>
              <a:buChar char="•"/>
              <a:defRPr sz="2000" kern="1200">
                <a:solidFill>
                  <a:schemeClr val="tx1"/>
                </a:solidFill>
                <a:latin typeface="Arial" pitchFamily="34" charset="0"/>
                <a:ea typeface="+mn-ea"/>
                <a:cs typeface="Arial" pitchFamily="34" charset="0"/>
              </a:defRPr>
            </a:lvl2pPr>
            <a:lvl3pPr marL="914400" indent="228600" algn="l" defTabSz="457200" rtl="0" eaLnBrk="1" latinLnBrk="0" hangingPunct="1">
              <a:spcBef>
                <a:spcPct val="20000"/>
              </a:spcBef>
              <a:buFont typeface="Courier New" pitchFamily="49" charset="0"/>
              <a:buChar char="o"/>
              <a:defRPr sz="1600" kern="1200">
                <a:solidFill>
                  <a:schemeClr val="tx1"/>
                </a:solidFill>
                <a:latin typeface="Arial" pitchFamily="34" charset="0"/>
                <a:ea typeface="+mn-ea"/>
                <a:cs typeface="Arial" pitchFamily="34" charset="0"/>
              </a:defRPr>
            </a:lvl3pPr>
            <a:lvl4pPr marL="457200" indent="228600" algn="l" defTabSz="4572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1371600" indent="228600" algn="l" defTabSz="457200" rtl="0" eaLnBrk="1" latinLnBrk="0" hangingPunct="1">
              <a:spcBef>
                <a:spcPct val="20000"/>
              </a:spcBef>
              <a:buFont typeface="Wingdings" pitchFamily="2" charset="2"/>
              <a:buChar char="§"/>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defRPr/>
            </a:pPr>
            <a:r>
              <a:rPr lang="en-US" sz="2800" b="1" dirty="0" smtClean="0">
                <a:solidFill>
                  <a:srgbClr val="FF0000"/>
                </a:solidFill>
                <a:latin typeface="Arial"/>
              </a:rPr>
              <a:t>OR</a:t>
            </a:r>
            <a:endParaRPr lang="en-US" sz="2800" dirty="0" smtClean="0">
              <a:solidFill>
                <a:srgbClr val="FF0000"/>
              </a:solidFill>
              <a:latin typeface="Arial"/>
            </a:endParaRPr>
          </a:p>
        </p:txBody>
      </p:sp>
      <p:sp>
        <p:nvSpPr>
          <p:cNvPr id="27" name="Flowchart: Magnetic Disk 26"/>
          <p:cNvSpPr/>
          <p:nvPr/>
        </p:nvSpPr>
        <p:spPr>
          <a:xfrm>
            <a:off x="1537117" y="5562600"/>
            <a:ext cx="437363" cy="365760"/>
          </a:xfrm>
          <a:prstGeom prst="flowChartMagneticDisk">
            <a:avLst/>
          </a:prstGeom>
          <a:gradFill flip="none" rotWithShape="1">
            <a:gsLst>
              <a:gs pos="0">
                <a:srgbClr val="666666"/>
              </a:gs>
              <a:gs pos="50000">
                <a:srgbClr val="8E8E8E"/>
              </a:gs>
              <a:gs pos="100000">
                <a:srgbClr val="B2B2B2"/>
              </a:gs>
            </a:gsLst>
            <a:lin ang="16200000" scaled="1"/>
            <a:tileRect/>
          </a:gradFill>
          <a:ln w="9525" cap="flat" cmpd="sng" algn="ctr">
            <a:solidFill>
              <a:schemeClr val="tx1">
                <a:lumMod val="65000"/>
                <a:lumOff val="35000"/>
              </a:schemeClr>
            </a:solidFill>
            <a:prstDash val="solid"/>
          </a:ln>
          <a:effectLst/>
        </p:spPr>
        <p:txBody>
          <a:bodyPr rtlCol="0" anchor="ctr"/>
          <a:lstStyle/>
          <a:p>
            <a:pPr algn="ctr" defTabSz="914400">
              <a:defRPr/>
            </a:pPr>
            <a:endParaRPr lang="en-US" kern="0">
              <a:solidFill>
                <a:prstClr val="white"/>
              </a:solidFill>
            </a:endParaRPr>
          </a:p>
        </p:txBody>
      </p:sp>
      <p:sp>
        <p:nvSpPr>
          <p:cNvPr id="28" name="Flowchart: Magnetic Disk 27"/>
          <p:cNvSpPr/>
          <p:nvPr/>
        </p:nvSpPr>
        <p:spPr>
          <a:xfrm>
            <a:off x="2049940" y="3008884"/>
            <a:ext cx="437363" cy="365760"/>
          </a:xfrm>
          <a:prstGeom prst="flowChartMagneticDisk">
            <a:avLst/>
          </a:prstGeom>
          <a:gradFill flip="none" rotWithShape="1">
            <a:gsLst>
              <a:gs pos="0">
                <a:srgbClr val="666666"/>
              </a:gs>
              <a:gs pos="50000">
                <a:srgbClr val="8E8E8E"/>
              </a:gs>
              <a:gs pos="100000">
                <a:srgbClr val="B2B2B2"/>
              </a:gs>
            </a:gsLst>
            <a:lin ang="16200000" scaled="1"/>
            <a:tileRect/>
          </a:gradFill>
          <a:ln w="9525" cap="flat" cmpd="sng" algn="ctr">
            <a:solidFill>
              <a:schemeClr val="tx1">
                <a:lumMod val="65000"/>
                <a:lumOff val="35000"/>
              </a:schemeClr>
            </a:solidFill>
            <a:prstDash val="solid"/>
          </a:ln>
          <a:effectLst/>
        </p:spPr>
        <p:txBody>
          <a:bodyPr rtlCol="0" anchor="ctr"/>
          <a:lstStyle/>
          <a:p>
            <a:pPr algn="ctr" defTabSz="914400">
              <a:defRPr/>
            </a:pPr>
            <a:endParaRPr lang="en-US" kern="0">
              <a:solidFill>
                <a:prstClr val="white"/>
              </a:solidFill>
            </a:endParaRPr>
          </a:p>
        </p:txBody>
      </p:sp>
      <p:sp>
        <p:nvSpPr>
          <p:cNvPr id="29" name="Flowchart: Magnetic Disk 28"/>
          <p:cNvSpPr/>
          <p:nvPr/>
        </p:nvSpPr>
        <p:spPr>
          <a:xfrm>
            <a:off x="2049939" y="2229396"/>
            <a:ext cx="437363" cy="365760"/>
          </a:xfrm>
          <a:prstGeom prst="flowChartMagneticDisk">
            <a:avLst/>
          </a:prstGeom>
          <a:gradFill flip="none" rotWithShape="1">
            <a:gsLst>
              <a:gs pos="0">
                <a:srgbClr val="666666"/>
              </a:gs>
              <a:gs pos="50000">
                <a:srgbClr val="8E8E8E"/>
              </a:gs>
              <a:gs pos="100000">
                <a:srgbClr val="B2B2B2"/>
              </a:gs>
            </a:gsLst>
            <a:lin ang="16200000" scaled="1"/>
            <a:tileRect/>
          </a:gradFill>
          <a:ln w="9525" cap="flat" cmpd="sng" algn="ctr">
            <a:solidFill>
              <a:schemeClr val="tx1">
                <a:lumMod val="65000"/>
                <a:lumOff val="35000"/>
              </a:schemeClr>
            </a:solidFill>
            <a:prstDash val="solid"/>
          </a:ln>
          <a:effectLst/>
        </p:spPr>
        <p:txBody>
          <a:bodyPr rtlCol="0" anchor="ctr"/>
          <a:lstStyle/>
          <a:p>
            <a:pPr algn="ctr" defTabSz="914400">
              <a:defRPr/>
            </a:pPr>
            <a:endParaRPr lang="en-US" kern="0">
              <a:solidFill>
                <a:prstClr val="white"/>
              </a:solidFill>
            </a:endParaRPr>
          </a:p>
        </p:txBody>
      </p:sp>
    </p:spTree>
    <p:extLst>
      <p:ext uri="{BB962C8B-B14F-4D97-AF65-F5344CB8AC3E}">
        <p14:creationId xmlns:p14="http://schemas.microsoft.com/office/powerpoint/2010/main" val="1975240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46003" y="2633258"/>
            <a:ext cx="7255731" cy="1169043"/>
          </a:xfrm>
        </p:spPr>
        <p:txBody>
          <a:bodyPr>
            <a:normAutofit fontScale="90000"/>
          </a:bodyPr>
          <a:lstStyle/>
          <a:p>
            <a:pPr algn="ctr"/>
            <a:r>
              <a:rPr lang="en-US" sz="4000" dirty="0" smtClean="0"/>
              <a:t>Value Assessment</a:t>
            </a:r>
            <a:br>
              <a:rPr lang="en-US" sz="4000" dirty="0" smtClean="0"/>
            </a:br>
            <a:r>
              <a:rPr lang="en-US" sz="4000" dirty="0" smtClean="0">
                <a:solidFill>
                  <a:srgbClr val="C00000"/>
                </a:solidFill>
              </a:rPr>
              <a:t>Alignment</a:t>
            </a:r>
            <a:endParaRPr lang="en-US" sz="4000" dirty="0">
              <a:solidFill>
                <a:srgbClr val="C00000"/>
              </a:solidFill>
            </a:endParaRPr>
          </a:p>
        </p:txBody>
      </p:sp>
    </p:spTree>
    <p:extLst>
      <p:ext uri="{BB962C8B-B14F-4D97-AF65-F5344CB8AC3E}">
        <p14:creationId xmlns:p14="http://schemas.microsoft.com/office/powerpoint/2010/main" val="561594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307" y="0"/>
            <a:ext cx="3349493" cy="6858000"/>
          </a:xfrm>
          <a:prstGeom prst="roundRect">
            <a:avLst>
              <a:gd name="adj" fmla="val 0"/>
            </a:avLst>
          </a:prstGeom>
          <a:solidFill>
            <a:srgbClr val="B5B5B5"/>
          </a:solidFill>
          <a:ln>
            <a:noFill/>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solidFill>
                <a:prstClr val="white"/>
              </a:solidFill>
            </a:endParaRPr>
          </a:p>
        </p:txBody>
      </p:sp>
      <p:pic>
        <p:nvPicPr>
          <p:cNvPr id="5" name="Picture 4" descr="Acces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990600"/>
            <a:ext cx="2312671" cy="3649474"/>
          </a:xfrm>
          <a:prstGeom prst="rect">
            <a:avLst/>
          </a:prstGeom>
        </p:spPr>
      </p:pic>
      <p:sp>
        <p:nvSpPr>
          <p:cNvPr id="6" name="TextBox 5"/>
          <p:cNvSpPr txBox="1"/>
          <p:nvPr/>
        </p:nvSpPr>
        <p:spPr>
          <a:xfrm>
            <a:off x="524576" y="4503003"/>
            <a:ext cx="2523424" cy="830997"/>
          </a:xfrm>
          <a:prstGeom prst="rect">
            <a:avLst/>
          </a:prstGeom>
          <a:noFill/>
        </p:spPr>
        <p:txBody>
          <a:bodyPr wrap="square" rtlCol="0">
            <a:noAutofit/>
          </a:bodyPr>
          <a:lstStyle/>
          <a:p>
            <a:pPr algn="ctr"/>
            <a:r>
              <a:rPr lang="en-US" sz="1600" b="1" dirty="0">
                <a:solidFill>
                  <a:srgbClr val="000000"/>
                </a:solidFill>
                <a:latin typeface="Arial Black" pitchFamily="34" charset="0"/>
              </a:rPr>
              <a:t>Transform the way users discover, access and analyze </a:t>
            </a:r>
            <a:r>
              <a:rPr lang="en-US" sz="1600" b="1" dirty="0" smtClean="0">
                <a:solidFill>
                  <a:srgbClr val="000000"/>
                </a:solidFill>
                <a:latin typeface="Arial Black" pitchFamily="34" charset="0"/>
              </a:rPr>
              <a:t>information</a:t>
            </a:r>
            <a:endParaRPr lang="en-US" sz="1600" b="1" dirty="0">
              <a:solidFill>
                <a:srgbClr val="000000"/>
              </a:solidFill>
              <a:latin typeface="Arial Black" pitchFamily="34" charset="0"/>
            </a:endParaRPr>
          </a:p>
        </p:txBody>
      </p:sp>
      <p:sp>
        <p:nvSpPr>
          <p:cNvPr id="7" name="Content Placeholder 3"/>
          <p:cNvSpPr txBox="1">
            <a:spLocks/>
          </p:cNvSpPr>
          <p:nvPr/>
        </p:nvSpPr>
        <p:spPr>
          <a:xfrm>
            <a:off x="3801320" y="1530752"/>
            <a:ext cx="4648199" cy="3796495"/>
          </a:xfrm>
          <a:prstGeom prst="rect">
            <a:avLst/>
          </a:prstGeom>
        </p:spPr>
        <p:txBody>
          <a:bodyPr>
            <a:normAutofit/>
          </a:bodyPr>
          <a:lstStyle>
            <a:lvl1pPr marL="342900" indent="-342900" algn="l" defTabSz="457200" rtl="0" eaLnBrk="1" latinLnBrk="0" hangingPunct="1">
              <a:spcBef>
                <a:spcPct val="20000"/>
              </a:spcBef>
              <a:buFont typeface="Arial"/>
              <a:buNone/>
              <a:defRPr sz="3200" kern="1200">
                <a:solidFill>
                  <a:schemeClr val="tx1"/>
                </a:solidFill>
                <a:latin typeface="Arial" pitchFamily="34" charset="0"/>
                <a:ea typeface="+mn-ea"/>
                <a:cs typeface="Arial" pitchFamily="34" charset="0"/>
              </a:defRPr>
            </a:lvl1pPr>
            <a:lvl2pPr marL="742950" indent="-285750" algn="l" defTabSz="457200" rtl="0" eaLnBrk="1" latinLnBrk="0" hangingPunct="1">
              <a:spcBef>
                <a:spcPct val="20000"/>
              </a:spcBef>
              <a:buClr>
                <a:schemeClr val="tx2"/>
              </a:buClr>
              <a:buFont typeface="Arial"/>
              <a:buChar char="•"/>
              <a:defRPr sz="2800" kern="1200">
                <a:solidFill>
                  <a:schemeClr val="tx1"/>
                </a:solidFill>
                <a:latin typeface="Arial" pitchFamily="34" charset="0"/>
                <a:ea typeface="+mn-ea"/>
                <a:cs typeface="Arial" pitchFamily="34" charset="0"/>
              </a:defRPr>
            </a:lvl2pPr>
            <a:lvl3pPr marL="1143000" indent="-228600" algn="l" defTabSz="4572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457200" rtl="0" eaLnBrk="1" latinLnBrk="0" hangingPunct="1">
              <a:spcBef>
                <a:spcPct val="20000"/>
              </a:spcBef>
              <a:buFont typeface="Wingdings" pitchFamily="2" charset="2"/>
              <a:buChar char="§"/>
              <a:defRPr sz="2000" kern="1200">
                <a:solidFill>
                  <a:schemeClr val="tx1"/>
                </a:solidFill>
                <a:latin typeface="Arial" pitchFamily="34" charset="0"/>
                <a:ea typeface="+mn-ea"/>
                <a:cs typeface="Arial" pitchFamily="34" charset="0"/>
              </a:defRPr>
            </a:lvl4pPr>
            <a:lvl5pPr marL="2057400" indent="-228600" algn="l" defTabSz="457200" rtl="0" eaLnBrk="1" latinLnBrk="0" hangingPunct="1">
              <a:spcBef>
                <a:spcPct val="20000"/>
              </a:spcBef>
              <a:buFont typeface="Arial"/>
              <a:buChar char="»"/>
              <a:defRPr sz="20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indent="-285750">
              <a:buFont typeface="Arial"/>
              <a:buChar char="•"/>
            </a:pPr>
            <a:r>
              <a:rPr lang="en-US" sz="1800" dirty="0" smtClean="0">
                <a:solidFill>
                  <a:srgbClr val="000000"/>
                </a:solidFill>
              </a:rPr>
              <a:t>Anytime, anywhere access to protected data boosts productivity up to 50%</a:t>
            </a:r>
          </a:p>
          <a:p>
            <a:pPr marL="285750" indent="-285750">
              <a:buFont typeface="Arial"/>
              <a:buChar char="•"/>
            </a:pPr>
            <a:endParaRPr lang="en-US" sz="1800" dirty="0">
              <a:solidFill>
                <a:srgbClr val="000000"/>
              </a:solidFill>
            </a:endParaRPr>
          </a:p>
          <a:p>
            <a:pPr marL="285750" indent="-285750">
              <a:buFont typeface="Arial"/>
              <a:buChar char="•"/>
            </a:pPr>
            <a:r>
              <a:rPr lang="en-US" sz="1800" dirty="0" smtClean="0">
                <a:solidFill>
                  <a:srgbClr val="000000"/>
                </a:solidFill>
              </a:rPr>
              <a:t>Increased scale for CommVault Edge laptop/desktop protection and new self-service access from mobile devices</a:t>
            </a:r>
          </a:p>
          <a:p>
            <a:pPr marL="285750" indent="-285750">
              <a:buFont typeface="Arial"/>
              <a:buChar char="•"/>
            </a:pPr>
            <a:endParaRPr lang="en-US" sz="1800" dirty="0">
              <a:solidFill>
                <a:srgbClr val="000000"/>
              </a:solidFill>
            </a:endParaRPr>
          </a:p>
          <a:p>
            <a:pPr marL="285750" indent="-285750">
              <a:buFont typeface="Arial"/>
              <a:buChar char="•"/>
            </a:pPr>
            <a:r>
              <a:rPr lang="en-US" sz="1800" dirty="0" smtClean="0">
                <a:solidFill>
                  <a:srgbClr val="000000"/>
                </a:solidFill>
              </a:rPr>
              <a:t>New scale-out Search cuts search time from hours to seconds, transforming data into information assets</a:t>
            </a:r>
            <a:endParaRPr lang="en-US" sz="1800" dirty="0">
              <a:solidFill>
                <a:srgbClr val="000000"/>
              </a:solidFill>
            </a:endParaRPr>
          </a:p>
        </p:txBody>
      </p:sp>
    </p:spTree>
    <p:extLst>
      <p:ext uri="{BB962C8B-B14F-4D97-AF65-F5344CB8AC3E}">
        <p14:creationId xmlns:p14="http://schemas.microsoft.com/office/powerpoint/2010/main" val="84165499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51521" y="188640"/>
            <a:ext cx="7255731" cy="360040"/>
          </a:xfrm>
        </p:spPr>
        <p:txBody>
          <a:bodyPr>
            <a:normAutofit fontScale="90000"/>
          </a:bodyPr>
          <a:lstStyle/>
          <a:p>
            <a:r>
              <a:rPr lang="en-US" dirty="0" smtClean="0"/>
              <a:t>Transform Data into Information Assets with </a:t>
            </a:r>
            <a:br>
              <a:rPr lang="en-US" dirty="0" smtClean="0"/>
            </a:br>
            <a:r>
              <a:rPr lang="en-US" dirty="0" smtClean="0"/>
              <a:t>Content Indexing  for Search</a:t>
            </a:r>
            <a:endParaRPr lang="en-US" dirty="0"/>
          </a:p>
        </p:txBody>
      </p:sp>
      <p:sp>
        <p:nvSpPr>
          <p:cNvPr id="5" name="Content Placeholder 3"/>
          <p:cNvSpPr txBox="1">
            <a:spLocks/>
          </p:cNvSpPr>
          <p:nvPr/>
        </p:nvSpPr>
        <p:spPr>
          <a:xfrm>
            <a:off x="4419600" y="1371600"/>
            <a:ext cx="4343400" cy="4800600"/>
          </a:xfrm>
          <a:prstGeom prst="rect">
            <a:avLst/>
          </a:prstGeom>
          <a:noFill/>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FontTx/>
              <a:buNone/>
              <a:defRPr/>
            </a:pPr>
            <a:r>
              <a:rPr lang="en-US" sz="2000" kern="0" smtClean="0">
                <a:solidFill>
                  <a:sysClr val="windowText" lastClr="000000"/>
                </a:solidFill>
              </a:rPr>
              <a:t>Deep indexing of data extends powerful role based Search capabilities for increased productivity</a:t>
            </a:r>
          </a:p>
          <a:p>
            <a:pPr marL="0" indent="0">
              <a:spcBef>
                <a:spcPts val="0"/>
              </a:spcBef>
              <a:buFontTx/>
              <a:buNone/>
              <a:defRPr/>
            </a:pPr>
            <a:endParaRPr lang="en-US" sz="2000" b="1" kern="0" smtClean="0">
              <a:solidFill>
                <a:sysClr val="windowText" lastClr="000000"/>
              </a:solidFill>
            </a:endParaRPr>
          </a:p>
          <a:p>
            <a:pPr marL="0" indent="0">
              <a:spcBef>
                <a:spcPts val="0"/>
              </a:spcBef>
              <a:buFontTx/>
              <a:buNone/>
              <a:defRPr/>
            </a:pPr>
            <a:r>
              <a:rPr lang="en-US" sz="2000" kern="0" smtClean="0">
                <a:solidFill>
                  <a:sysClr val="windowText" lastClr="000000"/>
                </a:solidFill>
              </a:rPr>
              <a:t>Integrates across broadest content type for backup &amp; archive to eliminate silos &amp; reduce risk</a:t>
            </a:r>
          </a:p>
          <a:p>
            <a:pPr marL="0" indent="0">
              <a:spcBef>
                <a:spcPts val="0"/>
              </a:spcBef>
              <a:buFontTx/>
              <a:buNone/>
              <a:defRPr/>
            </a:pPr>
            <a:endParaRPr lang="en-US" sz="2000" kern="0" smtClean="0">
              <a:solidFill>
                <a:sysClr val="windowText" lastClr="000000"/>
              </a:solidFill>
            </a:endParaRPr>
          </a:p>
          <a:p>
            <a:pPr marL="0" indent="0">
              <a:spcBef>
                <a:spcPts val="0"/>
              </a:spcBef>
              <a:buFontTx/>
              <a:buNone/>
              <a:defRPr/>
            </a:pPr>
            <a:r>
              <a:rPr lang="en-US" sz="2000" kern="0" smtClean="0">
                <a:solidFill>
                  <a:sysClr val="windowText" lastClr="000000"/>
                </a:solidFill>
              </a:rPr>
              <a:t>Scale out architecture grows along with the business to optimize costs</a:t>
            </a:r>
          </a:p>
          <a:p>
            <a:pPr marL="0" indent="0">
              <a:spcBef>
                <a:spcPts val="0"/>
              </a:spcBef>
              <a:buFontTx/>
              <a:buNone/>
              <a:defRPr/>
            </a:pPr>
            <a:endParaRPr lang="en-US" sz="2000" kern="0" smtClean="0">
              <a:solidFill>
                <a:sysClr val="windowText" lastClr="000000"/>
              </a:solidFill>
            </a:endParaRPr>
          </a:p>
          <a:p>
            <a:pPr marL="0" indent="0">
              <a:spcBef>
                <a:spcPts val="0"/>
              </a:spcBef>
              <a:buFontTx/>
              <a:buNone/>
              <a:defRPr/>
            </a:pPr>
            <a:r>
              <a:rPr lang="en-US" sz="2000" kern="0" smtClean="0">
                <a:solidFill>
                  <a:sysClr val="windowText" lastClr="000000"/>
                </a:solidFill>
              </a:rPr>
              <a:t>‘Preview’ files and emails with HTML views to complement mobility initiatives</a:t>
            </a:r>
            <a:endParaRPr lang="en-US" sz="2000" kern="0" dirty="0" smtClean="0">
              <a:solidFill>
                <a:sysClr val="windowText" lastClr="000000"/>
              </a:solidFill>
            </a:endParaRPr>
          </a:p>
        </p:txBody>
      </p:sp>
      <p:pic>
        <p:nvPicPr>
          <p:cNvPr id="6" name="Picture 5" descr="Access.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24800" y="152400"/>
            <a:ext cx="811297" cy="1277302"/>
          </a:xfrm>
          <a:prstGeom prst="rect">
            <a:avLst/>
          </a:prstGeom>
        </p:spPr>
      </p:pic>
      <p:pic>
        <p:nvPicPr>
          <p:cNvPr id="7"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6423" t="22521"/>
          <a:stretch/>
        </p:blipFill>
        <p:spPr bwMode="auto">
          <a:xfrm>
            <a:off x="160647" y="1676400"/>
            <a:ext cx="3881817" cy="18780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descr="CONTENTSTORE.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2652" y="4917842"/>
            <a:ext cx="2717808" cy="1471084"/>
          </a:xfrm>
          <a:prstGeom prst="rect">
            <a:avLst/>
          </a:prstGeom>
        </p:spPr>
      </p:pic>
      <p:grpSp>
        <p:nvGrpSpPr>
          <p:cNvPr id="9" name="Group 8"/>
          <p:cNvGrpSpPr/>
          <p:nvPr/>
        </p:nvGrpSpPr>
        <p:grpSpPr>
          <a:xfrm>
            <a:off x="91140" y="2982976"/>
            <a:ext cx="4267200" cy="1981201"/>
            <a:chOff x="91140" y="2590799"/>
            <a:chExt cx="4267200" cy="1981201"/>
          </a:xfrm>
        </p:grpSpPr>
        <p:sp>
          <p:nvSpPr>
            <p:cNvPr id="10" name="Cloud 9"/>
            <p:cNvSpPr/>
            <p:nvPr/>
          </p:nvSpPr>
          <p:spPr bwMode="auto">
            <a:xfrm>
              <a:off x="91140" y="2590799"/>
              <a:ext cx="4267200" cy="1981201"/>
            </a:xfrm>
            <a:prstGeom prst="cloud">
              <a:avLst/>
            </a:prstGeom>
            <a:solidFill>
              <a:schemeClr val="tx2">
                <a:lumMod val="20000"/>
                <a:lumOff val="80000"/>
              </a:schemeClr>
            </a:solidFill>
            <a:ln w="15875" cap="flat" cmpd="sng" algn="ctr">
              <a:solidFill>
                <a:schemeClr val="tx1"/>
              </a:solidFill>
              <a:prstDash val="solid"/>
              <a:headEnd/>
              <a:tailEnd/>
            </a:ln>
            <a:effectLst/>
          </p:spPr>
          <p:txBody>
            <a:bodyPr wrap="square" rtlCol="0" anchor="ctr">
              <a:noAutofit/>
            </a:bodyPr>
            <a:lstStyle/>
            <a:p>
              <a:pPr marL="342900" indent="-342900" algn="ctr" defTabSz="914400" eaLnBrk="0" hangingPunct="0">
                <a:spcBef>
                  <a:spcPts val="600"/>
                </a:spcBef>
                <a:buClr>
                  <a:srgbClr val="800000"/>
                </a:buClr>
                <a:buSzPct val="100000"/>
                <a:buFont typeface="Webdings" pitchFamily="18" charset="2"/>
                <a:buChar char=""/>
                <a:defRPr/>
              </a:pPr>
              <a:endParaRPr lang="en-US" sz="2000" kern="0" dirty="0" smtClean="0">
                <a:solidFill>
                  <a:srgbClr val="000000"/>
                </a:solidFill>
                <a:ea typeface="ＭＳ Ｐゴシック" pitchFamily="-112" charset="-128"/>
              </a:endParaRPr>
            </a:p>
          </p:txBody>
        </p:sp>
        <p:pic>
          <p:nvPicPr>
            <p:cNvPr id="11" name="Picture 10" descr="server_icon.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6798" y="3539312"/>
              <a:ext cx="376280" cy="640013"/>
            </a:xfrm>
            <a:prstGeom prst="rect">
              <a:avLst/>
            </a:prstGeom>
          </p:spPr>
        </p:pic>
        <p:pic>
          <p:nvPicPr>
            <p:cNvPr id="12" name="Picture 11" descr="discs.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3400" y="4017935"/>
              <a:ext cx="330831" cy="396621"/>
            </a:xfrm>
            <a:prstGeom prst="rect">
              <a:avLst/>
            </a:prstGeom>
          </p:spPr>
        </p:pic>
        <p:pic>
          <p:nvPicPr>
            <p:cNvPr id="13" name="Picture 12" descr="server_icon.png"/>
            <p:cNvPicPr>
              <a:picLocks noChangeAspect="1"/>
            </p:cNvPicPr>
            <p:nvPr/>
          </p:nvPicPr>
          <p:blipFill>
            <a:blip r:embed="rId8"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979867" y="3520656"/>
              <a:ext cx="359582" cy="611611"/>
            </a:xfrm>
            <a:prstGeom prst="rect">
              <a:avLst/>
            </a:prstGeom>
            <a:noFill/>
          </p:spPr>
        </p:pic>
        <p:pic>
          <p:nvPicPr>
            <p:cNvPr id="14" name="Picture 13" descr="discs.png"/>
            <p:cNvPicPr>
              <a:picLocks noChangeAspect="1"/>
            </p:cNvPicPr>
            <p:nvPr/>
          </p:nvPicPr>
          <p:blipFill>
            <a:blip r:embed="rId9" cstate="print">
              <a:extLst>
                <a:ext uri="{BEBA8EAE-BF5A-486C-A8C5-ECC9F3942E4B}">
                  <a14:imgProps xmlns:a14="http://schemas.microsoft.com/office/drawing/2010/main">
                    <a14:imgLayer r:embed="rId10">
                      <a14:imgEffect>
                        <a14:saturation sat="400000"/>
                      </a14:imgEffect>
                    </a14:imgLayer>
                  </a14:imgProps>
                </a:ext>
                <a:ext uri="{28A0092B-C50C-407E-A947-70E740481C1C}">
                  <a14:useLocalDpi xmlns:a14="http://schemas.microsoft.com/office/drawing/2010/main" val="0"/>
                </a:ext>
              </a:extLst>
            </a:blip>
            <a:stretch>
              <a:fillRect/>
            </a:stretch>
          </p:blipFill>
          <p:spPr>
            <a:xfrm>
              <a:off x="3029561" y="3868473"/>
              <a:ext cx="260194" cy="311937"/>
            </a:xfrm>
            <a:prstGeom prst="rect">
              <a:avLst/>
            </a:prstGeom>
          </p:spPr>
        </p:pic>
        <p:pic>
          <p:nvPicPr>
            <p:cNvPr id="15" name="Picture 14" descr="server_icon.png"/>
            <p:cNvPicPr>
              <a:picLocks noChangeAspect="1"/>
            </p:cNvPicPr>
            <p:nvPr/>
          </p:nvPicPr>
          <p:blipFill>
            <a:blip r:embed="rId8"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590800" y="3530563"/>
              <a:ext cx="359582" cy="611611"/>
            </a:xfrm>
            <a:prstGeom prst="rect">
              <a:avLst/>
            </a:prstGeom>
            <a:noFill/>
          </p:spPr>
        </p:pic>
        <p:pic>
          <p:nvPicPr>
            <p:cNvPr id="16" name="Picture 15" descr="discs.png"/>
            <p:cNvPicPr>
              <a:picLocks noChangeAspect="1"/>
            </p:cNvPicPr>
            <p:nvPr/>
          </p:nvPicPr>
          <p:blipFill>
            <a:blip r:embed="rId9" cstate="print">
              <a:extLst>
                <a:ext uri="{BEBA8EAE-BF5A-486C-A8C5-ECC9F3942E4B}">
                  <a14:imgProps xmlns:a14="http://schemas.microsoft.com/office/drawing/2010/main">
                    <a14:imgLayer r:embed="rId10">
                      <a14:imgEffect>
                        <a14:saturation sat="400000"/>
                      </a14:imgEffect>
                    </a14:imgLayer>
                  </a14:imgProps>
                </a:ext>
                <a:ext uri="{28A0092B-C50C-407E-A947-70E740481C1C}">
                  <a14:useLocalDpi xmlns:a14="http://schemas.microsoft.com/office/drawing/2010/main" val="0"/>
                </a:ext>
              </a:extLst>
            </a:blip>
            <a:stretch>
              <a:fillRect/>
            </a:stretch>
          </p:blipFill>
          <p:spPr>
            <a:xfrm>
              <a:off x="2640494" y="3878380"/>
              <a:ext cx="260194" cy="311937"/>
            </a:xfrm>
            <a:prstGeom prst="rect">
              <a:avLst/>
            </a:prstGeom>
          </p:spPr>
        </p:pic>
        <p:sp>
          <p:nvSpPr>
            <p:cNvPr id="17" name="TextBox 16"/>
            <p:cNvSpPr txBox="1"/>
            <p:nvPr/>
          </p:nvSpPr>
          <p:spPr>
            <a:xfrm>
              <a:off x="457200" y="3100427"/>
              <a:ext cx="1329002" cy="461665"/>
            </a:xfrm>
            <a:prstGeom prst="rect">
              <a:avLst/>
            </a:prstGeom>
            <a:noFill/>
          </p:spPr>
          <p:txBody>
            <a:bodyPr wrap="square" rtlCol="0">
              <a:spAutoFit/>
            </a:bodyPr>
            <a:lstStyle/>
            <a:p>
              <a:pPr algn="ctr"/>
              <a:r>
                <a:rPr lang="en-US" sz="1200" b="1" dirty="0" smtClean="0">
                  <a:solidFill>
                    <a:srgbClr val="000000"/>
                  </a:solidFill>
                </a:rPr>
                <a:t>Physical Search Nodes</a:t>
              </a:r>
              <a:endParaRPr lang="en-US" sz="1200" b="1" dirty="0">
                <a:solidFill>
                  <a:srgbClr val="000000"/>
                </a:solidFill>
              </a:endParaRPr>
            </a:p>
          </p:txBody>
        </p:sp>
        <p:sp>
          <p:nvSpPr>
            <p:cNvPr id="18" name="TextBox 17"/>
            <p:cNvSpPr txBox="1"/>
            <p:nvPr/>
          </p:nvSpPr>
          <p:spPr>
            <a:xfrm>
              <a:off x="2472002" y="3095962"/>
              <a:ext cx="1400928" cy="461665"/>
            </a:xfrm>
            <a:prstGeom prst="rect">
              <a:avLst/>
            </a:prstGeom>
            <a:noFill/>
          </p:spPr>
          <p:txBody>
            <a:bodyPr wrap="square" rtlCol="0">
              <a:spAutoFit/>
            </a:bodyPr>
            <a:lstStyle/>
            <a:p>
              <a:pPr algn="ctr"/>
              <a:r>
                <a:rPr lang="en-US" sz="1200" b="1" dirty="0" smtClean="0">
                  <a:solidFill>
                    <a:srgbClr val="000000"/>
                  </a:solidFill>
                </a:rPr>
                <a:t>Virtual Search Nodes</a:t>
              </a:r>
              <a:endParaRPr lang="en-US" sz="1200" b="1" dirty="0">
                <a:solidFill>
                  <a:srgbClr val="000000"/>
                </a:solidFill>
              </a:endParaRPr>
            </a:p>
          </p:txBody>
        </p:sp>
        <p:pic>
          <p:nvPicPr>
            <p:cNvPr id="19" name="Picture 18" descr="server_icon.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17861" y="3516363"/>
              <a:ext cx="376280" cy="640013"/>
            </a:xfrm>
            <a:prstGeom prst="rect">
              <a:avLst/>
            </a:prstGeom>
          </p:spPr>
        </p:pic>
        <p:pic>
          <p:nvPicPr>
            <p:cNvPr id="20" name="Picture 19" descr="discs.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90600" y="4022979"/>
              <a:ext cx="330831" cy="396621"/>
            </a:xfrm>
            <a:prstGeom prst="rect">
              <a:avLst/>
            </a:prstGeom>
          </p:spPr>
        </p:pic>
        <p:pic>
          <p:nvPicPr>
            <p:cNvPr id="21" name="Picture 20" descr="server_icon.png"/>
            <p:cNvPicPr>
              <a:picLocks noChangeAspect="1"/>
            </p:cNvPicPr>
            <p:nvPr/>
          </p:nvPicPr>
          <p:blipFill>
            <a:blip r:embed="rId8"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377040" y="3534380"/>
              <a:ext cx="359582" cy="611611"/>
            </a:xfrm>
            <a:prstGeom prst="rect">
              <a:avLst/>
            </a:prstGeom>
            <a:noFill/>
          </p:spPr>
        </p:pic>
        <p:pic>
          <p:nvPicPr>
            <p:cNvPr id="22" name="Picture 21" descr="discs.png"/>
            <p:cNvPicPr>
              <a:picLocks noChangeAspect="1"/>
            </p:cNvPicPr>
            <p:nvPr/>
          </p:nvPicPr>
          <p:blipFill>
            <a:blip r:embed="rId9" cstate="print">
              <a:extLst>
                <a:ext uri="{BEBA8EAE-BF5A-486C-A8C5-ECC9F3942E4B}">
                  <a14:imgProps xmlns:a14="http://schemas.microsoft.com/office/drawing/2010/main">
                    <a14:imgLayer r:embed="rId10">
                      <a14:imgEffect>
                        <a14:saturation sat="400000"/>
                      </a14:imgEffect>
                    </a14:imgLayer>
                  </a14:imgProps>
                </a:ext>
                <a:ext uri="{28A0092B-C50C-407E-A947-70E740481C1C}">
                  <a14:useLocalDpi xmlns:a14="http://schemas.microsoft.com/office/drawing/2010/main" val="0"/>
                </a:ext>
              </a:extLst>
            </a:blip>
            <a:stretch>
              <a:fillRect/>
            </a:stretch>
          </p:blipFill>
          <p:spPr>
            <a:xfrm>
              <a:off x="3426734" y="3882197"/>
              <a:ext cx="260194" cy="311937"/>
            </a:xfrm>
            <a:prstGeom prst="rect">
              <a:avLst/>
            </a:prstGeom>
          </p:spPr>
        </p:pic>
        <p:sp>
          <p:nvSpPr>
            <p:cNvPr id="23" name="Right Arrow 22"/>
            <p:cNvSpPr/>
            <p:nvPr/>
          </p:nvSpPr>
          <p:spPr>
            <a:xfrm>
              <a:off x="1522564" y="3405227"/>
              <a:ext cx="1117930" cy="774098"/>
            </a:xfrm>
            <a:prstGeom prst="rightArrow">
              <a:avLst/>
            </a:prstGeom>
            <a:solidFill>
              <a:srgbClr val="BE0020"/>
            </a:solidFill>
            <a:ln>
              <a:noFill/>
            </a:ln>
            <a:effectLst/>
            <a:scene3d>
              <a:camera prst="orthographicFront">
                <a:rot lat="0" lon="0" rev="0"/>
              </a:camera>
              <a:lightRig rig="threePt" dir="t">
                <a:rot lat="0" lon="0" rev="1200000"/>
              </a:lightRig>
            </a:scene3d>
            <a:sp3d/>
          </p:spPr>
          <p:style>
            <a:lnRef idx="0">
              <a:schemeClr val="dk1"/>
            </a:lnRef>
            <a:fillRef idx="3">
              <a:schemeClr val="dk1"/>
            </a:fillRef>
            <a:effectRef idx="3">
              <a:schemeClr val="dk1"/>
            </a:effectRef>
            <a:fontRef idx="minor">
              <a:schemeClr val="lt1"/>
            </a:fontRef>
          </p:style>
          <p:txBody>
            <a:bodyPr rtlCol="0" anchor="ctr"/>
            <a:lstStyle/>
            <a:p>
              <a:pPr algn="ctr"/>
              <a:r>
                <a:rPr lang="en-US" sz="1100" b="1" dirty="0" smtClean="0">
                  <a:solidFill>
                    <a:prstClr val="white"/>
                  </a:solidFill>
                </a:rPr>
                <a:t>SCALE OUT</a:t>
              </a:r>
              <a:endParaRPr lang="en-US" sz="1100" b="1" dirty="0">
                <a:solidFill>
                  <a:prstClr val="white"/>
                </a:solidFill>
              </a:endParaRPr>
            </a:p>
          </p:txBody>
        </p:sp>
        <p:sp>
          <p:nvSpPr>
            <p:cNvPr id="24" name="TextBox 23"/>
            <p:cNvSpPr txBox="1"/>
            <p:nvPr/>
          </p:nvSpPr>
          <p:spPr>
            <a:xfrm>
              <a:off x="609600" y="2819400"/>
              <a:ext cx="3137376" cy="381000"/>
            </a:xfrm>
            <a:prstGeom prst="rect">
              <a:avLst/>
            </a:prstGeom>
            <a:noFill/>
          </p:spPr>
          <p:txBody>
            <a:bodyPr wrap="square" rtlCol="0">
              <a:spAutoFit/>
            </a:bodyPr>
            <a:lstStyle/>
            <a:p>
              <a:pPr algn="ctr"/>
              <a:r>
                <a:rPr lang="en-US" b="1" dirty="0" smtClean="0">
                  <a:solidFill>
                    <a:srgbClr val="C00000"/>
                  </a:solidFill>
                </a:rPr>
                <a:t>Search Cloud</a:t>
              </a:r>
              <a:endParaRPr lang="en-US" b="1" dirty="0">
                <a:solidFill>
                  <a:srgbClr val="C00000"/>
                </a:solidFill>
              </a:endParaRPr>
            </a:p>
          </p:txBody>
        </p:sp>
      </p:grpSp>
    </p:spTree>
    <p:extLst>
      <p:ext uri="{BB962C8B-B14F-4D97-AF65-F5344CB8AC3E}">
        <p14:creationId xmlns:p14="http://schemas.microsoft.com/office/powerpoint/2010/main" val="111254030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title"/>
          </p:nvPr>
        </p:nvSpPr>
        <p:spPr>
          <a:xfrm>
            <a:off x="735554" y="304898"/>
            <a:ext cx="7951246" cy="923494"/>
          </a:xfrm>
        </p:spPr>
        <p:txBody>
          <a:bodyPr>
            <a:normAutofit/>
          </a:bodyPr>
          <a:lstStyle/>
          <a:p>
            <a:r>
              <a:rPr lang="en-US" dirty="0" smtClean="0"/>
              <a:t>Accelerate Productivity with Self-Service</a:t>
            </a:r>
            <a:endParaRPr lang="en-US" dirty="0"/>
          </a:p>
        </p:txBody>
      </p:sp>
      <p:grpSp>
        <p:nvGrpSpPr>
          <p:cNvPr id="5" name="Group 4"/>
          <p:cNvGrpSpPr/>
          <p:nvPr/>
        </p:nvGrpSpPr>
        <p:grpSpPr>
          <a:xfrm>
            <a:off x="4113533" y="5371673"/>
            <a:ext cx="1038721" cy="1327266"/>
            <a:chOff x="7620000" y="2662535"/>
            <a:chExt cx="1038721" cy="1327266"/>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00" y="3124200"/>
              <a:ext cx="1038721" cy="865601"/>
            </a:xfrm>
            <a:prstGeom prst="rect">
              <a:avLst/>
            </a:prstGeom>
          </p:spPr>
        </p:pic>
        <p:pic>
          <p:nvPicPr>
            <p:cNvPr id="7" name="Picture 4" descr="File and E-mail Archival Agents Reduce Primary Storage Use"/>
            <p:cNvPicPr>
              <a:picLocks noChangeAspect="1" noChangeArrowheads="1"/>
            </p:cNvPicPr>
            <p:nvPr/>
          </p:nvPicPr>
          <p:blipFill rotWithShape="1">
            <a:blip r:embed="rId3" cstate="print">
              <a:clrChange>
                <a:clrFrom>
                  <a:srgbClr val="FFFFFF"/>
                </a:clrFrom>
                <a:clrTo>
                  <a:srgbClr val="FFFFFF">
                    <a:alpha val="0"/>
                  </a:srgbClr>
                </a:clrTo>
              </a:clrChange>
            </a:blip>
            <a:srcRect l="12113" t="17791" r="9291" b="37753"/>
            <a:stretch/>
          </p:blipFill>
          <p:spPr bwMode="auto">
            <a:xfrm>
              <a:off x="7722042" y="3311724"/>
              <a:ext cx="812358" cy="435972"/>
            </a:xfrm>
            <a:prstGeom prst="rect">
              <a:avLst/>
            </a:prstGeom>
            <a:noFill/>
            <a:ln w="9525">
              <a:noFill/>
              <a:miter lim="800000"/>
              <a:headEnd/>
              <a:tailEnd/>
            </a:ln>
          </p:spPr>
        </p:pic>
        <p:sp>
          <p:nvSpPr>
            <p:cNvPr id="8" name="TextBox 7"/>
            <p:cNvSpPr txBox="1"/>
            <p:nvPr/>
          </p:nvSpPr>
          <p:spPr>
            <a:xfrm>
              <a:off x="7620000" y="2662535"/>
              <a:ext cx="1038721" cy="461665"/>
            </a:xfrm>
            <a:prstGeom prst="rect">
              <a:avLst/>
            </a:prstGeom>
            <a:noFill/>
          </p:spPr>
          <p:txBody>
            <a:bodyPr wrap="square" rtlCol="0">
              <a:spAutoFit/>
            </a:bodyPr>
            <a:lstStyle/>
            <a:p>
              <a:pPr algn="ctr"/>
              <a:r>
                <a:rPr lang="en-US" sz="1200" b="1" dirty="0" smtClean="0">
                  <a:solidFill>
                    <a:prstClr val="black"/>
                  </a:solidFill>
                  <a:latin typeface="Arial" pitchFamily="34" charset="0"/>
                  <a:cs typeface="Arial" pitchFamily="34" charset="0"/>
                </a:rPr>
                <a:t>Healthcare</a:t>
              </a:r>
              <a:br>
                <a:rPr lang="en-US" sz="1200" b="1" dirty="0" smtClean="0">
                  <a:solidFill>
                    <a:prstClr val="black"/>
                  </a:solidFill>
                  <a:latin typeface="Arial" pitchFamily="34" charset="0"/>
                  <a:cs typeface="Arial" pitchFamily="34" charset="0"/>
                </a:rPr>
              </a:br>
              <a:r>
                <a:rPr lang="en-US" sz="1200" b="1" dirty="0" smtClean="0">
                  <a:solidFill>
                    <a:prstClr val="black"/>
                  </a:solidFill>
                  <a:latin typeface="Arial" pitchFamily="34" charset="0"/>
                  <a:cs typeface="Arial" pitchFamily="34" charset="0"/>
                </a:rPr>
                <a:t>&amp; Verticals</a:t>
              </a:r>
              <a:endParaRPr lang="en-US" sz="1200" b="1" dirty="0">
                <a:solidFill>
                  <a:prstClr val="black"/>
                </a:solidFill>
                <a:latin typeface="Arial" pitchFamily="34" charset="0"/>
                <a:cs typeface="Arial" pitchFamily="34" charset="0"/>
              </a:endParaRPr>
            </a:p>
          </p:txBody>
        </p:sp>
      </p:gr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51918" y="1548704"/>
            <a:ext cx="1295403" cy="1079502"/>
          </a:xfrm>
          <a:prstGeom prst="rect">
            <a:avLst/>
          </a:prstGeom>
        </p:spPr>
      </p:pic>
      <p:grpSp>
        <p:nvGrpSpPr>
          <p:cNvPr id="10" name="Group 9"/>
          <p:cNvGrpSpPr/>
          <p:nvPr/>
        </p:nvGrpSpPr>
        <p:grpSpPr>
          <a:xfrm>
            <a:off x="990600" y="2133600"/>
            <a:ext cx="1295400" cy="1121352"/>
            <a:chOff x="-65209" y="2819681"/>
            <a:chExt cx="1295400" cy="1121352"/>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 y="3075432"/>
              <a:ext cx="1038721" cy="865601"/>
            </a:xfrm>
            <a:prstGeom prst="rect">
              <a:avLst/>
            </a:prstGeom>
          </p:spPr>
        </p:pic>
        <p:pic>
          <p:nvPicPr>
            <p:cNvPr id="12" name="Picture 32" descr="http://media1.podtech.net/media/2008/11/PID_013823/Podtech_VMware_Enterprise_Infrastructu.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309" t="21364" r="5780" b="22834"/>
            <a:stretch/>
          </p:blipFill>
          <p:spPr bwMode="auto">
            <a:xfrm>
              <a:off x="291851" y="3310893"/>
              <a:ext cx="694008" cy="245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p:nvPr/>
          </p:nvSpPr>
          <p:spPr>
            <a:xfrm>
              <a:off x="-65209" y="2819681"/>
              <a:ext cx="1295400" cy="276999"/>
            </a:xfrm>
            <a:prstGeom prst="rect">
              <a:avLst/>
            </a:prstGeom>
            <a:noFill/>
          </p:spPr>
          <p:txBody>
            <a:bodyPr wrap="square" rtlCol="0">
              <a:spAutoFit/>
            </a:bodyPr>
            <a:lstStyle/>
            <a:p>
              <a:pPr algn="ctr"/>
              <a:r>
                <a:rPr lang="en-US" sz="1200" b="1" dirty="0" smtClean="0">
                  <a:solidFill>
                    <a:prstClr val="black"/>
                  </a:solidFill>
                  <a:latin typeface="Arial" pitchFamily="34" charset="0"/>
                  <a:cs typeface="Arial" pitchFamily="34" charset="0"/>
                </a:rPr>
                <a:t>VM Plug-in</a:t>
              </a:r>
              <a:endParaRPr lang="en-US" sz="1200" b="1" dirty="0">
                <a:solidFill>
                  <a:prstClr val="black"/>
                </a:solidFill>
                <a:latin typeface="Arial" pitchFamily="34" charset="0"/>
                <a:cs typeface="Arial" pitchFamily="34" charset="0"/>
              </a:endParaRPr>
            </a:p>
          </p:txBody>
        </p:sp>
      </p:grpSp>
      <p:sp>
        <p:nvSpPr>
          <p:cNvPr id="14" name="TextBox 13"/>
          <p:cNvSpPr txBox="1"/>
          <p:nvPr/>
        </p:nvSpPr>
        <p:spPr>
          <a:xfrm>
            <a:off x="3780050" y="1271705"/>
            <a:ext cx="1295400" cy="276999"/>
          </a:xfrm>
          <a:prstGeom prst="rect">
            <a:avLst/>
          </a:prstGeom>
          <a:noFill/>
        </p:spPr>
        <p:txBody>
          <a:bodyPr wrap="square" rtlCol="0">
            <a:spAutoFit/>
          </a:bodyPr>
          <a:lstStyle/>
          <a:p>
            <a:pPr algn="ctr"/>
            <a:r>
              <a:rPr lang="en-US" sz="1200" b="1" dirty="0" smtClean="0">
                <a:solidFill>
                  <a:prstClr val="black"/>
                </a:solidFill>
                <a:latin typeface="Arial" pitchFamily="34" charset="0"/>
                <a:cs typeface="Arial" pitchFamily="34" charset="0"/>
              </a:rPr>
              <a:t>Web Console</a:t>
            </a:r>
            <a:endParaRPr lang="en-US" sz="1200" b="1" dirty="0">
              <a:solidFill>
                <a:prstClr val="black"/>
              </a:solidFill>
              <a:latin typeface="Arial" pitchFamily="34" charset="0"/>
              <a:cs typeface="Arial" pitchFamily="34" charset="0"/>
            </a:endParaRPr>
          </a:p>
        </p:txBody>
      </p:sp>
      <p:grpSp>
        <p:nvGrpSpPr>
          <p:cNvPr id="15" name="Group 14"/>
          <p:cNvGrpSpPr/>
          <p:nvPr/>
        </p:nvGrpSpPr>
        <p:grpSpPr>
          <a:xfrm>
            <a:off x="685800" y="4191000"/>
            <a:ext cx="1446248" cy="1121608"/>
            <a:chOff x="2405670" y="2154992"/>
            <a:chExt cx="1446248" cy="1121608"/>
          </a:xfrm>
        </p:grpSpPr>
        <p:pic>
          <p:nvPicPr>
            <p:cNvPr id="16" name="Pictur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90800" y="2410999"/>
              <a:ext cx="1038721" cy="865601"/>
            </a:xfrm>
            <a:prstGeom prst="rect">
              <a:avLst/>
            </a:prstGeom>
          </p:spPr>
        </p:pic>
        <p:pic>
          <p:nvPicPr>
            <p:cNvPr id="17"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748972" y="2570491"/>
              <a:ext cx="722376" cy="462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extBox 17"/>
            <p:cNvSpPr txBox="1"/>
            <p:nvPr/>
          </p:nvSpPr>
          <p:spPr>
            <a:xfrm>
              <a:off x="2405670" y="2154992"/>
              <a:ext cx="1446248" cy="276999"/>
            </a:xfrm>
            <a:prstGeom prst="rect">
              <a:avLst/>
            </a:prstGeom>
            <a:noFill/>
          </p:spPr>
          <p:txBody>
            <a:bodyPr wrap="square" rtlCol="0">
              <a:spAutoFit/>
            </a:bodyPr>
            <a:lstStyle/>
            <a:p>
              <a:pPr algn="ctr"/>
              <a:r>
                <a:rPr lang="en-US" sz="1200" b="1" dirty="0" smtClean="0">
                  <a:solidFill>
                    <a:prstClr val="black"/>
                  </a:solidFill>
                  <a:latin typeface="Arial" pitchFamily="34" charset="0"/>
                  <a:cs typeface="Arial" pitchFamily="34" charset="0"/>
                </a:rPr>
                <a:t>Outlook Plug-in</a:t>
              </a:r>
              <a:endParaRPr lang="en-US" sz="1200" b="1" dirty="0">
                <a:solidFill>
                  <a:prstClr val="black"/>
                </a:solidFill>
                <a:latin typeface="Arial" pitchFamily="34" charset="0"/>
                <a:cs typeface="Arial" pitchFamily="34" charset="0"/>
              </a:endParaRPr>
            </a:p>
          </p:txBody>
        </p:sp>
      </p:grpSp>
      <p:grpSp>
        <p:nvGrpSpPr>
          <p:cNvPr id="19" name="Group 18"/>
          <p:cNvGrpSpPr/>
          <p:nvPr/>
        </p:nvGrpSpPr>
        <p:grpSpPr>
          <a:xfrm>
            <a:off x="6858000" y="4041526"/>
            <a:ext cx="1143000" cy="1292474"/>
            <a:chOff x="7543800" y="4262735"/>
            <a:chExt cx="1143000" cy="1292474"/>
          </a:xfrm>
        </p:grpSpPr>
        <p:pic>
          <p:nvPicPr>
            <p:cNvPr id="20" name="Picture 1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5829" y="4689608"/>
              <a:ext cx="1038721" cy="865601"/>
            </a:xfrm>
            <a:prstGeom prst="rect">
              <a:avLst/>
            </a:prstGeom>
          </p:spPr>
        </p:pic>
        <p:pic>
          <p:nvPicPr>
            <p:cNvPr id="21"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812659" y="4869434"/>
              <a:ext cx="685060" cy="41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TextBox 21"/>
            <p:cNvSpPr txBox="1"/>
            <p:nvPr/>
          </p:nvSpPr>
          <p:spPr>
            <a:xfrm>
              <a:off x="7543800" y="4262735"/>
              <a:ext cx="1143000" cy="461665"/>
            </a:xfrm>
            <a:prstGeom prst="rect">
              <a:avLst/>
            </a:prstGeom>
            <a:noFill/>
          </p:spPr>
          <p:txBody>
            <a:bodyPr wrap="square" rtlCol="0">
              <a:spAutoFit/>
            </a:bodyPr>
            <a:lstStyle/>
            <a:p>
              <a:pPr algn="ctr"/>
              <a:r>
                <a:rPr lang="en-US" sz="1200" b="1" dirty="0" smtClean="0">
                  <a:solidFill>
                    <a:prstClr val="black"/>
                  </a:solidFill>
                  <a:latin typeface="Arial" pitchFamily="34" charset="0"/>
                  <a:cs typeface="Arial" pitchFamily="34" charset="0"/>
                </a:rPr>
                <a:t>Compliance</a:t>
              </a:r>
            </a:p>
            <a:p>
              <a:pPr algn="ctr"/>
              <a:r>
                <a:rPr lang="en-US" sz="1200" b="1" dirty="0" smtClean="0">
                  <a:solidFill>
                    <a:prstClr val="black"/>
                  </a:solidFill>
                  <a:latin typeface="Arial" pitchFamily="34" charset="0"/>
                  <a:cs typeface="Arial" pitchFamily="34" charset="0"/>
                </a:rPr>
                <a:t>Search</a:t>
              </a:r>
              <a:endParaRPr lang="en-US" sz="1200" b="1" dirty="0">
                <a:solidFill>
                  <a:prstClr val="black"/>
                </a:solidFill>
                <a:latin typeface="Arial" pitchFamily="34" charset="0"/>
                <a:cs typeface="Arial" pitchFamily="34" charset="0"/>
              </a:endParaRPr>
            </a:p>
          </p:txBody>
        </p:sp>
      </p:grpSp>
      <p:pic>
        <p:nvPicPr>
          <p:cNvPr id="23" name="Picture 22" descr="CONTENTSTORE.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201774" y="2724658"/>
            <a:ext cx="4539168" cy="2456942"/>
          </a:xfrm>
          <a:prstGeom prst="rect">
            <a:avLst/>
          </a:prstGeom>
        </p:spPr>
      </p:pic>
      <p:grpSp>
        <p:nvGrpSpPr>
          <p:cNvPr id="24" name="Group 23"/>
          <p:cNvGrpSpPr/>
          <p:nvPr/>
        </p:nvGrpSpPr>
        <p:grpSpPr>
          <a:xfrm>
            <a:off x="5867400" y="1905000"/>
            <a:ext cx="1411859" cy="1033059"/>
            <a:chOff x="4978801" y="2154992"/>
            <a:chExt cx="1411859" cy="1033059"/>
          </a:xfrm>
        </p:grpSpPr>
        <p:pic>
          <p:nvPicPr>
            <p:cNvPr id="25" name="Picture 6" descr="C:\Documents and Settings\jcohen\Desktop\icons\CV-Icons\MobileComputing.png"/>
            <p:cNvPicPr>
              <a:picLocks noChangeAspect="1" noChangeArrowheads="1"/>
            </p:cNvPicPr>
            <p:nvPr/>
          </p:nvPicPr>
          <p:blipFill>
            <a:blip r:embed="rId9"/>
            <a:srcRect/>
            <a:stretch>
              <a:fillRect/>
            </a:stretch>
          </p:blipFill>
          <p:spPr bwMode="auto">
            <a:xfrm>
              <a:off x="5373491" y="2525622"/>
              <a:ext cx="662429" cy="662429"/>
            </a:xfrm>
            <a:prstGeom prst="rect">
              <a:avLst/>
            </a:prstGeom>
            <a:noFill/>
          </p:spPr>
        </p:pic>
        <p:sp>
          <p:nvSpPr>
            <p:cNvPr id="26" name="TextBox 25"/>
            <p:cNvSpPr txBox="1"/>
            <p:nvPr/>
          </p:nvSpPr>
          <p:spPr>
            <a:xfrm>
              <a:off x="4978801" y="2154992"/>
              <a:ext cx="1411859" cy="276999"/>
            </a:xfrm>
            <a:prstGeom prst="rect">
              <a:avLst/>
            </a:prstGeom>
            <a:noFill/>
          </p:spPr>
          <p:txBody>
            <a:bodyPr wrap="square" rtlCol="0">
              <a:spAutoFit/>
            </a:bodyPr>
            <a:lstStyle/>
            <a:p>
              <a:pPr algn="ctr"/>
              <a:r>
                <a:rPr lang="en-US" sz="1200" b="1" dirty="0" smtClean="0">
                  <a:solidFill>
                    <a:prstClr val="black"/>
                  </a:solidFill>
                  <a:latin typeface="Arial" pitchFamily="34" charset="0"/>
                  <a:cs typeface="Arial" pitchFamily="34" charset="0"/>
                </a:rPr>
                <a:t>Mobile Apps</a:t>
              </a:r>
              <a:endParaRPr lang="en-US" sz="1200" b="1" dirty="0">
                <a:solidFill>
                  <a:prstClr val="black"/>
                </a:solidFill>
                <a:latin typeface="Arial" pitchFamily="34" charset="0"/>
                <a:cs typeface="Arial" pitchFamily="34" charset="0"/>
              </a:endParaRPr>
            </a:p>
          </p:txBody>
        </p:sp>
      </p:grpSp>
      <p:pic>
        <p:nvPicPr>
          <p:cNvPr id="27" name="Picture 2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959347" y="2299114"/>
            <a:ext cx="639823" cy="641142"/>
          </a:xfrm>
          <a:prstGeom prst="rect">
            <a:avLst/>
          </a:prstGeom>
        </p:spPr>
      </p:pic>
    </p:spTree>
    <p:extLst>
      <p:ext uri="{BB962C8B-B14F-4D97-AF65-F5344CB8AC3E}">
        <p14:creationId xmlns:p14="http://schemas.microsoft.com/office/powerpoint/2010/main" val="405675039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txBox="1">
            <a:spLocks/>
          </p:cNvSpPr>
          <p:nvPr/>
        </p:nvSpPr>
        <p:spPr>
          <a:xfrm>
            <a:off x="5029200" y="1537346"/>
            <a:ext cx="3733800" cy="4025254"/>
          </a:xfrm>
          <a:solidFill>
            <a:schemeClr val="bg1"/>
          </a:solidFill>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800" smtClean="0"/>
              <a:t>Easily scale to protect and manage thousands of laptop/desktop backups</a:t>
            </a:r>
          </a:p>
          <a:p>
            <a:pPr marL="0" indent="0">
              <a:buFont typeface="Arial" panose="020B0604020202020204" pitchFamily="34" charset="0"/>
              <a:buNone/>
            </a:pPr>
            <a:endParaRPr lang="en-US" sz="1800" smtClean="0"/>
          </a:p>
          <a:p>
            <a:pPr marL="0" indent="0">
              <a:buFont typeface="Arial" panose="020B0604020202020204" pitchFamily="34" charset="0"/>
              <a:buNone/>
            </a:pPr>
            <a:r>
              <a:rPr lang="en-US" sz="1800" smtClean="0"/>
              <a:t>Anytime, anywhere self-service access to increase productivity</a:t>
            </a:r>
          </a:p>
          <a:p>
            <a:pPr marL="0" indent="0">
              <a:buFont typeface="Arial" panose="020B0604020202020204" pitchFamily="34" charset="0"/>
              <a:buNone/>
            </a:pPr>
            <a:endParaRPr lang="en-US" sz="1800" smtClean="0"/>
          </a:p>
          <a:p>
            <a:pPr marL="0" indent="0">
              <a:buFont typeface="Arial" panose="020B0604020202020204" pitchFamily="34" charset="0"/>
              <a:buNone/>
            </a:pPr>
            <a:r>
              <a:rPr lang="en-US" sz="1800" smtClean="0"/>
              <a:t>Multi-device file syncronization</a:t>
            </a:r>
          </a:p>
          <a:p>
            <a:pPr marL="0" indent="0">
              <a:buFont typeface="Arial" panose="020B0604020202020204" pitchFamily="34" charset="0"/>
              <a:buNone/>
            </a:pPr>
            <a:endParaRPr lang="en-US" sz="1800" smtClean="0"/>
          </a:p>
          <a:p>
            <a:pPr marL="0" indent="0">
              <a:buFont typeface="Arial" panose="020B0604020202020204" pitchFamily="34" charset="0"/>
              <a:buNone/>
            </a:pPr>
            <a:r>
              <a:rPr lang="en-US" sz="1800" smtClean="0"/>
              <a:t>Reduce risk with integrated eDiscovery &amp; Search </a:t>
            </a:r>
            <a:endParaRPr lang="en-US" sz="1800" dirty="0" smtClean="0"/>
          </a:p>
        </p:txBody>
      </p:sp>
      <p:sp>
        <p:nvSpPr>
          <p:cNvPr id="5" name="Title 1"/>
          <p:cNvSpPr>
            <a:spLocks noGrp="1"/>
          </p:cNvSpPr>
          <p:nvPr>
            <p:ph type="title"/>
          </p:nvPr>
        </p:nvSpPr>
        <p:spPr>
          <a:xfrm>
            <a:off x="735554" y="304800"/>
            <a:ext cx="7951246" cy="923494"/>
          </a:xfrm>
        </p:spPr>
        <p:txBody>
          <a:bodyPr>
            <a:normAutofit/>
          </a:bodyPr>
          <a:lstStyle/>
          <a:p>
            <a:r>
              <a:rPr lang="en-US" dirty="0" smtClean="0"/>
              <a:t>CommVault Edge</a:t>
            </a:r>
            <a:br>
              <a:rPr lang="en-US" dirty="0" smtClean="0"/>
            </a:br>
            <a:r>
              <a:rPr lang="en-US" sz="1800" b="0" dirty="0" smtClean="0">
                <a:solidFill>
                  <a:schemeClr val="accent2">
                    <a:lumMod val="75000"/>
                  </a:schemeClr>
                </a:solidFill>
              </a:rPr>
              <a:t>PROTECTING AND ENABLING A MOBILE WORKFORCE</a:t>
            </a:r>
            <a:endParaRPr lang="en-US" sz="1800" b="0" dirty="0">
              <a:solidFill>
                <a:schemeClr val="accent2">
                  <a:lumMod val="75000"/>
                </a:schemeClr>
              </a:solidFill>
            </a:endParaRPr>
          </a:p>
        </p:txBody>
      </p:sp>
      <p:pic>
        <p:nvPicPr>
          <p:cNvPr id="6" name="Picture 5" descr="Access.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24800" y="152400"/>
            <a:ext cx="811297" cy="1277302"/>
          </a:xfrm>
          <a:prstGeom prst="rect">
            <a:avLst/>
          </a:prstGeom>
        </p:spPr>
      </p:pic>
      <p:sp>
        <p:nvSpPr>
          <p:cNvPr id="7" name="Rounded Rectangle 6"/>
          <p:cNvSpPr/>
          <p:nvPr/>
        </p:nvSpPr>
        <p:spPr>
          <a:xfrm>
            <a:off x="5105400" y="5437355"/>
            <a:ext cx="3429000" cy="645212"/>
          </a:xfrm>
          <a:prstGeom prst="roundRect">
            <a:avLst>
              <a:gd name="adj" fmla="val 0"/>
            </a:avLst>
          </a:prstGeom>
          <a:solidFill>
            <a:srgbClr val="CE1126"/>
          </a:solidFill>
          <a:ln w="9525" cap="flat" cmpd="sng" algn="ctr">
            <a:noFill/>
            <a:prstDash val="solid"/>
          </a:ln>
          <a:effectLst/>
        </p:spPr>
        <p:txBody>
          <a:bodyPr rtlCol="0" anchor="ctr"/>
          <a:lstStyle/>
          <a:p>
            <a:pPr algn="ctr" defTabSz="914400">
              <a:defRPr/>
            </a:pPr>
            <a:r>
              <a:rPr lang="en-US" b="1" kern="0" dirty="0" smtClean="0">
                <a:solidFill>
                  <a:prstClr val="white"/>
                </a:solidFill>
                <a:cs typeface="Arial" pitchFamily="34" charset="0"/>
              </a:rPr>
              <a:t>Up to 50% Increased Productivity</a:t>
            </a:r>
            <a:endParaRPr lang="en-US" b="1" kern="0" dirty="0">
              <a:solidFill>
                <a:prstClr val="white"/>
              </a:solidFill>
              <a:cs typeface="Arial" pitchFamily="34" charset="0"/>
            </a:endParaRPr>
          </a:p>
        </p:txBody>
      </p:sp>
      <p:pic>
        <p:nvPicPr>
          <p:cNvPr id="8" name="Picture 7" descr="ARROW-small.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0800000" flipV="1">
            <a:off x="2124873" y="2259462"/>
            <a:ext cx="395620" cy="822638"/>
          </a:xfrm>
          <a:prstGeom prst="rect">
            <a:avLst/>
          </a:prstGeom>
        </p:spPr>
      </p:pic>
      <p:pic>
        <p:nvPicPr>
          <p:cNvPr id="9" name="Picture 8"/>
          <p:cNvPicPr>
            <a:picLocks noChangeAspect="1"/>
          </p:cNvPicPr>
          <p:nvPr/>
        </p:nvPicPr>
        <p:blipFill rotWithShape="1">
          <a:blip r:embed="rId5">
            <a:extLst>
              <a:ext uri="{28A0092B-C50C-407E-A947-70E740481C1C}">
                <a14:useLocalDpi xmlns:a14="http://schemas.microsoft.com/office/drawing/2010/main" val="0"/>
              </a:ext>
            </a:extLst>
          </a:blip>
          <a:srcRect l="38696" t="3831" r="50000" b="77504"/>
          <a:stretch/>
        </p:blipFill>
        <p:spPr>
          <a:xfrm>
            <a:off x="1988731" y="1472523"/>
            <a:ext cx="644642" cy="813477"/>
          </a:xfrm>
          <a:prstGeom prst="rect">
            <a:avLst/>
          </a:prstGeom>
        </p:spPr>
      </p:pic>
      <p:sp>
        <p:nvSpPr>
          <p:cNvPr id="10" name="TextBox 9"/>
          <p:cNvSpPr txBox="1"/>
          <p:nvPr/>
        </p:nvSpPr>
        <p:spPr>
          <a:xfrm>
            <a:off x="1838799" y="1247001"/>
            <a:ext cx="937201" cy="276999"/>
          </a:xfrm>
          <a:prstGeom prst="rect">
            <a:avLst/>
          </a:prstGeom>
          <a:noFill/>
        </p:spPr>
        <p:txBody>
          <a:bodyPr wrap="none" rtlCol="0">
            <a:spAutoFit/>
          </a:bodyPr>
          <a:lstStyle/>
          <a:p>
            <a:pPr algn="ctr"/>
            <a:r>
              <a:rPr lang="en-US" sz="1200" b="1" dirty="0" smtClean="0">
                <a:solidFill>
                  <a:prstClr val="black"/>
                </a:solidFill>
              </a:rPr>
              <a:t>Edge Data</a:t>
            </a:r>
            <a:endParaRPr lang="en-US" sz="1200" b="1" dirty="0">
              <a:solidFill>
                <a:prstClr val="black"/>
              </a:solidFill>
            </a:endParaRPr>
          </a:p>
        </p:txBody>
      </p:sp>
      <p:sp>
        <p:nvSpPr>
          <p:cNvPr id="11" name="TextBox 10"/>
          <p:cNvSpPr txBox="1"/>
          <p:nvPr/>
        </p:nvSpPr>
        <p:spPr>
          <a:xfrm>
            <a:off x="2895600" y="6400800"/>
            <a:ext cx="1694508" cy="461665"/>
          </a:xfrm>
          <a:prstGeom prst="rect">
            <a:avLst/>
          </a:prstGeom>
          <a:noFill/>
        </p:spPr>
        <p:txBody>
          <a:bodyPr wrap="square" rtlCol="0">
            <a:spAutoFit/>
          </a:bodyPr>
          <a:lstStyle/>
          <a:p>
            <a:pPr algn="ctr"/>
            <a:r>
              <a:rPr lang="en-US" sz="1200" b="1" dirty="0">
                <a:solidFill>
                  <a:prstClr val="black"/>
                </a:solidFill>
              </a:rPr>
              <a:t>Compliance </a:t>
            </a:r>
            <a:r>
              <a:rPr lang="en-US" sz="1200" b="1" dirty="0" smtClean="0">
                <a:solidFill>
                  <a:prstClr val="black"/>
                </a:solidFill>
              </a:rPr>
              <a:t>Search &amp; Hold</a:t>
            </a:r>
            <a:endParaRPr lang="en-US" sz="1200" b="1" dirty="0">
              <a:solidFill>
                <a:prstClr val="black"/>
              </a:solidFill>
            </a:endParaRPr>
          </a:p>
        </p:txBody>
      </p:sp>
      <p:sp>
        <p:nvSpPr>
          <p:cNvPr id="12" name="TextBox 11"/>
          <p:cNvSpPr txBox="1"/>
          <p:nvPr/>
        </p:nvSpPr>
        <p:spPr>
          <a:xfrm>
            <a:off x="1600200" y="2438400"/>
            <a:ext cx="1447061" cy="369332"/>
          </a:xfrm>
          <a:prstGeom prst="rect">
            <a:avLst/>
          </a:prstGeom>
          <a:noFill/>
        </p:spPr>
        <p:txBody>
          <a:bodyPr wrap="square" rtlCol="0">
            <a:spAutoFit/>
          </a:bodyPr>
          <a:lstStyle/>
          <a:p>
            <a:pPr algn="ctr"/>
            <a:r>
              <a:rPr lang="en-US" dirty="0" smtClean="0">
                <a:solidFill>
                  <a:prstClr val="white">
                    <a:lumMod val="65000"/>
                  </a:prstClr>
                </a:solidFill>
              </a:rPr>
              <a:t>protect</a:t>
            </a:r>
            <a:endParaRPr lang="en-US" dirty="0">
              <a:solidFill>
                <a:prstClr val="white">
                  <a:lumMod val="65000"/>
                </a:prstClr>
              </a:solidFill>
            </a:endParaRPr>
          </a:p>
        </p:txBody>
      </p:sp>
      <p:sp>
        <p:nvSpPr>
          <p:cNvPr id="13" name="TextBox 12"/>
          <p:cNvSpPr txBox="1"/>
          <p:nvPr/>
        </p:nvSpPr>
        <p:spPr>
          <a:xfrm>
            <a:off x="1600200" y="5117068"/>
            <a:ext cx="1447061" cy="369332"/>
          </a:xfrm>
          <a:prstGeom prst="rect">
            <a:avLst/>
          </a:prstGeom>
          <a:noFill/>
        </p:spPr>
        <p:txBody>
          <a:bodyPr wrap="square" rtlCol="0">
            <a:spAutoFit/>
          </a:bodyPr>
          <a:lstStyle/>
          <a:p>
            <a:pPr algn="ctr"/>
            <a:r>
              <a:rPr lang="en-US" dirty="0" smtClean="0">
                <a:solidFill>
                  <a:prstClr val="white">
                    <a:lumMod val="65000"/>
                  </a:prstClr>
                </a:solidFill>
              </a:rPr>
              <a:t>access</a:t>
            </a:r>
            <a:endParaRPr lang="en-US" dirty="0">
              <a:solidFill>
                <a:prstClr val="white">
                  <a:lumMod val="65000"/>
                </a:prstClr>
              </a:solidFill>
            </a:endParaRPr>
          </a:p>
        </p:txBody>
      </p:sp>
      <p:pic>
        <p:nvPicPr>
          <p:cNvPr id="14" name="Picture 13" descr="ARROW-small.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9244072" flipV="1">
            <a:off x="908925" y="2337754"/>
            <a:ext cx="395620" cy="822638"/>
          </a:xfrm>
          <a:prstGeom prst="rect">
            <a:avLst/>
          </a:prstGeom>
        </p:spPr>
      </p:pic>
      <p:pic>
        <p:nvPicPr>
          <p:cNvPr id="15"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1743075"/>
            <a:ext cx="914400" cy="619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15" descr="ARROW-small.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2355928" flipH="1" flipV="1">
            <a:off x="3335397" y="2332673"/>
            <a:ext cx="395620" cy="822638"/>
          </a:xfrm>
          <a:prstGeom prst="rect">
            <a:avLst/>
          </a:prstGeom>
        </p:spPr>
      </p:pic>
      <p:pic>
        <p:nvPicPr>
          <p:cNvPr id="17"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H="1">
            <a:off x="3076006" y="1743075"/>
            <a:ext cx="914400" cy="619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17" descr="ARROW-small.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9280169" flipH="1" flipV="1">
            <a:off x="2851222" y="4962060"/>
            <a:ext cx="556202" cy="986164"/>
          </a:xfrm>
          <a:prstGeom prst="rect">
            <a:avLst/>
          </a:prstGeom>
        </p:spPr>
      </p:pic>
      <p:pic>
        <p:nvPicPr>
          <p:cNvPr id="19" name="Picture 18" descr="CONTENTSTORE.jp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48969" y="3278180"/>
            <a:ext cx="3213431" cy="1739352"/>
          </a:xfrm>
          <a:prstGeom prst="rect">
            <a:avLst/>
          </a:prstGeom>
        </p:spPr>
      </p:pic>
      <p:pic>
        <p:nvPicPr>
          <p:cNvPr id="20" name="Picture 1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665705" y="2979089"/>
            <a:ext cx="504757" cy="504757"/>
          </a:xfrm>
          <a:prstGeom prst="rect">
            <a:avLst/>
          </a:prstGeom>
        </p:spPr>
      </p:pic>
      <p:pic>
        <p:nvPicPr>
          <p:cNvPr id="21" name="Picture 2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070305" y="4079107"/>
            <a:ext cx="504757" cy="504757"/>
          </a:xfrm>
          <a:prstGeom prst="rect">
            <a:avLst/>
          </a:prstGeom>
        </p:spPr>
      </p:pic>
      <p:pic>
        <p:nvPicPr>
          <p:cNvPr id="22" name="Picture 2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719416" y="3032493"/>
            <a:ext cx="504757" cy="504757"/>
          </a:xfrm>
          <a:prstGeom prst="rect">
            <a:avLst/>
          </a:prstGeom>
        </p:spPr>
      </p:pic>
      <p:grpSp>
        <p:nvGrpSpPr>
          <p:cNvPr id="23" name="Group 22"/>
          <p:cNvGrpSpPr/>
          <p:nvPr/>
        </p:nvGrpSpPr>
        <p:grpSpPr>
          <a:xfrm>
            <a:off x="3245578" y="5638800"/>
            <a:ext cx="1038721" cy="865601"/>
            <a:chOff x="9656645" y="4520955"/>
            <a:chExt cx="1038721" cy="865601"/>
          </a:xfrm>
        </p:grpSpPr>
        <p:pic>
          <p:nvPicPr>
            <p:cNvPr id="24" name="Picture 2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656645" y="4520955"/>
              <a:ext cx="1038721" cy="865601"/>
            </a:xfrm>
            <a:prstGeom prst="rect">
              <a:avLst/>
            </a:prstGeom>
          </p:spPr>
        </p:pic>
        <p:pic>
          <p:nvPicPr>
            <p:cNvPr id="25" name="Picture 4"/>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9753477" y="4671198"/>
              <a:ext cx="685060" cy="41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6" name="TextBox 25"/>
          <p:cNvSpPr txBox="1"/>
          <p:nvPr/>
        </p:nvSpPr>
        <p:spPr>
          <a:xfrm>
            <a:off x="391510" y="6324600"/>
            <a:ext cx="1132490" cy="461665"/>
          </a:xfrm>
          <a:prstGeom prst="rect">
            <a:avLst/>
          </a:prstGeom>
          <a:noFill/>
        </p:spPr>
        <p:txBody>
          <a:bodyPr wrap="none" rtlCol="0">
            <a:spAutoFit/>
          </a:bodyPr>
          <a:lstStyle/>
          <a:p>
            <a:pPr algn="ctr"/>
            <a:r>
              <a:rPr lang="en-US" sz="1200" b="1" dirty="0">
                <a:solidFill>
                  <a:prstClr val="black"/>
                </a:solidFill>
              </a:rPr>
              <a:t>Edge </a:t>
            </a:r>
            <a:endParaRPr lang="en-US" sz="1200" b="1" dirty="0" smtClean="0">
              <a:solidFill>
                <a:prstClr val="black"/>
              </a:solidFill>
            </a:endParaRPr>
          </a:p>
          <a:p>
            <a:pPr algn="ctr"/>
            <a:r>
              <a:rPr lang="en-US" sz="1200" b="1" dirty="0" smtClean="0">
                <a:solidFill>
                  <a:prstClr val="black"/>
                </a:solidFill>
              </a:rPr>
              <a:t>Web console</a:t>
            </a:r>
            <a:endParaRPr lang="en-US" sz="1200" b="1" dirty="0">
              <a:solidFill>
                <a:prstClr val="black"/>
              </a:solidFill>
            </a:endParaRPr>
          </a:p>
        </p:txBody>
      </p:sp>
      <p:sp>
        <p:nvSpPr>
          <p:cNvPr id="27" name="TextBox 26"/>
          <p:cNvSpPr txBox="1"/>
          <p:nvPr/>
        </p:nvSpPr>
        <p:spPr>
          <a:xfrm>
            <a:off x="1447800" y="6288984"/>
            <a:ext cx="859601" cy="461665"/>
          </a:xfrm>
          <a:prstGeom prst="rect">
            <a:avLst/>
          </a:prstGeom>
          <a:noFill/>
        </p:spPr>
        <p:txBody>
          <a:bodyPr wrap="square" rtlCol="0">
            <a:spAutoFit/>
          </a:bodyPr>
          <a:lstStyle/>
          <a:p>
            <a:pPr algn="ctr"/>
            <a:r>
              <a:rPr lang="en-US" sz="1200" b="1" dirty="0" smtClean="0">
                <a:solidFill>
                  <a:prstClr val="black"/>
                </a:solidFill>
              </a:rPr>
              <a:t>Edge Mobile </a:t>
            </a:r>
            <a:endParaRPr lang="en-US" sz="1200" b="1" dirty="0">
              <a:solidFill>
                <a:prstClr val="black"/>
              </a:solidFill>
            </a:endParaRPr>
          </a:p>
        </p:txBody>
      </p:sp>
      <p:pic>
        <p:nvPicPr>
          <p:cNvPr id="28" name="Picture 27" descr="ARROW-small.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2319831" flipV="1">
            <a:off x="1316976" y="4948376"/>
            <a:ext cx="556202" cy="986164"/>
          </a:xfrm>
          <a:prstGeom prst="rect">
            <a:avLst/>
          </a:prstGeom>
        </p:spPr>
      </p:pic>
      <p:pic>
        <p:nvPicPr>
          <p:cNvPr id="29" name="Picture 28"/>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52498" y="5562600"/>
            <a:ext cx="1062118" cy="885098"/>
          </a:xfrm>
          <a:prstGeom prst="rect">
            <a:avLst/>
          </a:prstGeom>
        </p:spPr>
      </p:pic>
      <p:pic>
        <p:nvPicPr>
          <p:cNvPr id="30" name="Picture 6" descr="C:\Documents and Settings\jcohen\Desktop\icons\CV-Icons\MobileComputing.png"/>
          <p:cNvPicPr>
            <a:picLocks noChangeAspect="1" noChangeArrowheads="1"/>
          </p:cNvPicPr>
          <p:nvPr/>
        </p:nvPicPr>
        <p:blipFill>
          <a:blip r:embed="rId13"/>
          <a:srcRect/>
          <a:stretch>
            <a:fillRect/>
          </a:stretch>
        </p:blipFill>
        <p:spPr bwMode="auto">
          <a:xfrm>
            <a:off x="1524000" y="5867400"/>
            <a:ext cx="662429" cy="662429"/>
          </a:xfrm>
          <a:prstGeom prst="rect">
            <a:avLst/>
          </a:prstGeom>
          <a:noFill/>
        </p:spPr>
      </p:pic>
      <p:pic>
        <p:nvPicPr>
          <p:cNvPr id="31" name="Picture 30"/>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18686" y="1235600"/>
            <a:ext cx="788964" cy="790591"/>
          </a:xfrm>
          <a:prstGeom prst="rect">
            <a:avLst/>
          </a:prstGeom>
        </p:spPr>
      </p:pic>
    </p:spTree>
    <p:extLst>
      <p:ext uri="{BB962C8B-B14F-4D97-AF65-F5344CB8AC3E}">
        <p14:creationId xmlns:p14="http://schemas.microsoft.com/office/powerpoint/2010/main" val="131755952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2" name="Title 1"/>
          <p:cNvSpPr>
            <a:spLocks noGrp="1"/>
          </p:cNvSpPr>
          <p:nvPr>
            <p:ph type="ctrTitle" idx="4294967295"/>
          </p:nvPr>
        </p:nvSpPr>
        <p:spPr>
          <a:xfrm>
            <a:off x="866682" y="1681799"/>
            <a:ext cx="7772400" cy="2433001"/>
          </a:xfrm>
        </p:spPr>
        <p:txBody>
          <a:bodyPr/>
          <a:lstStyle/>
          <a:p>
            <a:pPr eaLnBrk="1" hangingPunct="1"/>
            <a:r>
              <a:rPr lang="en-US" sz="3600" dirty="0" smtClean="0"/>
              <a:t>Thank You!</a:t>
            </a:r>
            <a:endParaRPr lang="en-US" sz="4000" dirty="0" smtClean="0"/>
          </a:p>
        </p:txBody>
      </p:sp>
    </p:spTree>
    <p:extLst>
      <p:ext uri="{BB962C8B-B14F-4D97-AF65-F5344CB8AC3E}">
        <p14:creationId xmlns:p14="http://schemas.microsoft.com/office/powerpoint/2010/main" val="41639884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3"/>
          <p:cNvSpPr>
            <a:spLocks noGrp="1"/>
          </p:cNvSpPr>
          <p:nvPr>
            <p:ph type="body" sz="quarter" idx="10"/>
          </p:nvPr>
        </p:nvSpPr>
        <p:spPr>
          <a:xfrm>
            <a:off x="520451" y="548680"/>
            <a:ext cx="6986801" cy="360040"/>
          </a:xfrm>
        </p:spPr>
        <p:txBody>
          <a:bodyPr>
            <a:normAutofit fontScale="92500" lnSpcReduction="10000"/>
          </a:bodyPr>
          <a:lstStyle/>
          <a:p>
            <a:r>
              <a:rPr lang="en-US" dirty="0" smtClean="0"/>
              <a:t>Strategic Alignment &amp; Business Value</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225072533"/>
              </p:ext>
            </p:extLst>
          </p:nvPr>
        </p:nvGraphicFramePr>
        <p:xfrm>
          <a:off x="326258" y="1562599"/>
          <a:ext cx="8610600" cy="4126427"/>
        </p:xfrm>
        <a:graphic>
          <a:graphicData uri="http://schemas.openxmlformats.org/drawingml/2006/table">
            <a:tbl>
              <a:tblPr firstRow="1" bandRow="1">
                <a:tableStyleId>{46F890A9-2807-4EBB-B81D-B2AA78EC7F39}</a:tableStyleId>
              </a:tblPr>
              <a:tblGrid>
                <a:gridCol w="1883542"/>
                <a:gridCol w="838200"/>
                <a:gridCol w="3237514"/>
                <a:gridCol w="2651344"/>
              </a:tblGrid>
              <a:tr h="289940">
                <a:tc>
                  <a:txBody>
                    <a:bodyPr/>
                    <a:lstStyle/>
                    <a:p>
                      <a:pPr algn="ctr"/>
                      <a:r>
                        <a:rPr lang="en-US" dirty="0" smtClean="0"/>
                        <a:t>Category</a:t>
                      </a:r>
                      <a:endParaRPr lang="en-US" dirty="0"/>
                    </a:p>
                  </a:txBody>
                  <a:tcPr>
                    <a:solidFill>
                      <a:srgbClr val="A50021"/>
                    </a:solidFill>
                  </a:tcPr>
                </a:tc>
                <a:tc>
                  <a:txBody>
                    <a:bodyPr/>
                    <a:lstStyle/>
                    <a:p>
                      <a:pPr algn="ctr"/>
                      <a:r>
                        <a:rPr lang="en-US" dirty="0" smtClean="0"/>
                        <a:t>Status</a:t>
                      </a:r>
                      <a:endParaRPr lang="en-US" dirty="0"/>
                    </a:p>
                  </a:txBody>
                  <a:tcPr>
                    <a:solidFill>
                      <a:srgbClr val="A50021"/>
                    </a:solidFill>
                  </a:tcPr>
                </a:tc>
                <a:tc>
                  <a:txBody>
                    <a:bodyPr/>
                    <a:lstStyle/>
                    <a:p>
                      <a:pPr algn="ctr"/>
                      <a:r>
                        <a:rPr lang="en-US" dirty="0" smtClean="0"/>
                        <a:t>Goal</a:t>
                      </a:r>
                      <a:endParaRPr lang="en-US" dirty="0"/>
                    </a:p>
                  </a:txBody>
                  <a:tcPr>
                    <a:solidFill>
                      <a:srgbClr val="A50021"/>
                    </a:solidFill>
                  </a:tcPr>
                </a:tc>
                <a:tc>
                  <a:txBody>
                    <a:bodyPr/>
                    <a:lstStyle/>
                    <a:p>
                      <a:pPr algn="ctr"/>
                      <a:r>
                        <a:rPr lang="en-US" dirty="0" smtClean="0"/>
                        <a:t>Details</a:t>
                      </a:r>
                      <a:endParaRPr lang="en-US" dirty="0"/>
                    </a:p>
                  </a:txBody>
                  <a:tcPr>
                    <a:solidFill>
                      <a:srgbClr val="A50021"/>
                    </a:solidFill>
                  </a:tcPr>
                </a:tc>
              </a:tr>
              <a:tr h="1383227">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Executive Sponsorship</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t>Critical</a:t>
                      </a:r>
                    </a:p>
                  </a:txBody>
                  <a:tcPr anchor="ctr">
                    <a:solidFill>
                      <a:srgbClr val="FF0000"/>
                    </a:solidFill>
                  </a:tcPr>
                </a:tc>
                <a:tc>
                  <a:txBody>
                    <a:bodyPr/>
                    <a:lstStyle/>
                    <a:p>
                      <a:pPr marL="171450" indent="-171450">
                        <a:buFont typeface="Arial" pitchFamily="34" charset="0"/>
                        <a:buChar char="•"/>
                      </a:pPr>
                      <a:r>
                        <a:rPr lang="en-US" sz="1200" baseline="0" dirty="0" smtClean="0"/>
                        <a:t>Ensure that CommVault has the proper relationship with a customer executive sponsor to ensure business alignment </a:t>
                      </a:r>
                    </a:p>
                  </a:txBody>
                  <a:tcPr anchor="ct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Executive relationship exists  and business strategy aligned (GREEN)</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Executive relationship exists but no strategic alignment (YELLOW)</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No relationship established (RED)</a:t>
                      </a:r>
                    </a:p>
                  </a:txBody>
                  <a:tcPr anchor="ctr"/>
                </a:tc>
              </a:tr>
              <a:tr h="616279">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Business Goal /</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t>     Initiative Awareness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t>Good</a:t>
                      </a:r>
                    </a:p>
                  </a:txBody>
                  <a:tcPr anchor="ctr">
                    <a:solidFill>
                      <a:srgbClr val="92D050"/>
                    </a:solidFill>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smtClean="0"/>
                        <a:t>Ensure that CommVault is aware of the top key business goals/projects and is supporting in any way appropriate</a:t>
                      </a:r>
                    </a:p>
                  </a:txBody>
                  <a:tcPr anchor="ct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Goal/Project 1: </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Goal/Project 2:</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Goal/Project 3:</a:t>
                      </a:r>
                    </a:p>
                  </a:txBody>
                  <a:tcPr anchor="ctr"/>
                </a:tc>
              </a:tr>
              <a:tr h="999066">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Value Metrics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t>Warning</a:t>
                      </a:r>
                    </a:p>
                  </a:txBody>
                  <a:tcPr anchor="ctr">
                    <a:solidFill>
                      <a:srgbClr val="FFC000"/>
                    </a:solidFill>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t>Understand what</a:t>
                      </a:r>
                      <a:r>
                        <a:rPr lang="en-US" sz="1200" baseline="0" dirty="0" smtClean="0"/>
                        <a:t> value metrics (business, operational, or financial) the customer uses to measure CommVault</a:t>
                      </a:r>
                      <a:endParaRPr lang="en-US" sz="1200" dirty="0" smtClean="0"/>
                    </a:p>
                  </a:txBody>
                  <a:tcPr anchor="ct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Customer has well defined value metrics for the </a:t>
                      </a:r>
                      <a:r>
                        <a:rPr lang="en-US" sz="1200" baseline="0" dirty="0" err="1" smtClean="0"/>
                        <a:t>Commvault</a:t>
                      </a:r>
                      <a:r>
                        <a:rPr lang="en-US" sz="1200" baseline="0" dirty="0" smtClean="0"/>
                        <a:t> Software environment (GREEN)</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Some opportunity exists for for further value metric definition (YELLOW)</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Significant opportunity for improvement.  No value metrics assigned.(RED)</a:t>
                      </a:r>
                    </a:p>
                  </a:txBody>
                  <a:tcPr anchor="ctr"/>
                </a:tc>
              </a:tr>
            </a:tbl>
          </a:graphicData>
        </a:graphic>
      </p:graphicFrame>
      <p:sp>
        <p:nvSpPr>
          <p:cNvPr id="16" name="Rounded Rectangular Callout 15"/>
          <p:cNvSpPr/>
          <p:nvPr/>
        </p:nvSpPr>
        <p:spPr>
          <a:xfrm>
            <a:off x="5238205" y="188640"/>
            <a:ext cx="2621743" cy="843326"/>
          </a:xfrm>
          <a:prstGeom prst="wedgeRoundRectCallout">
            <a:avLst>
              <a:gd name="adj1" fmla="val -72651"/>
              <a:gd name="adj2" fmla="val -1315"/>
              <a:gd name="adj3" fmla="val 16667"/>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bg1"/>
                </a:solidFill>
              </a:rPr>
              <a:t>This slide must be customized. See speaker notes.</a:t>
            </a:r>
            <a:endParaRPr lang="en-US" sz="1400" b="1" dirty="0">
              <a:solidFill>
                <a:schemeClr val="bg1"/>
              </a:solidFill>
            </a:endParaRPr>
          </a:p>
        </p:txBody>
      </p:sp>
      <p:sp>
        <p:nvSpPr>
          <p:cNvPr id="17" name="Title 2"/>
          <p:cNvSpPr>
            <a:spLocks noGrp="1"/>
          </p:cNvSpPr>
          <p:nvPr>
            <p:ph type="title"/>
          </p:nvPr>
        </p:nvSpPr>
        <p:spPr>
          <a:xfrm>
            <a:off x="251521" y="188640"/>
            <a:ext cx="7255731" cy="360040"/>
          </a:xfrm>
        </p:spPr>
        <p:txBody>
          <a:bodyPr>
            <a:normAutofit fontScale="90000"/>
          </a:bodyPr>
          <a:lstStyle/>
          <a:p>
            <a:r>
              <a:rPr lang="en-US" dirty="0" smtClean="0"/>
              <a:t>Alignment – Key Findings</a:t>
            </a:r>
            <a:endParaRPr lang="en-US" dirty="0"/>
          </a:p>
        </p:txBody>
      </p:sp>
    </p:spTree>
    <p:extLst>
      <p:ext uri="{BB962C8B-B14F-4D97-AF65-F5344CB8AC3E}">
        <p14:creationId xmlns:p14="http://schemas.microsoft.com/office/powerpoint/2010/main" val="33352329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2"/>
          <p:cNvSpPr>
            <a:spLocks noGrp="1"/>
          </p:cNvSpPr>
          <p:nvPr>
            <p:ph type="title"/>
          </p:nvPr>
        </p:nvSpPr>
        <p:spPr>
          <a:xfrm>
            <a:off x="251521" y="188640"/>
            <a:ext cx="7255731" cy="360040"/>
          </a:xfrm>
        </p:spPr>
        <p:txBody>
          <a:bodyPr>
            <a:normAutofit fontScale="90000"/>
          </a:bodyPr>
          <a:lstStyle/>
          <a:p>
            <a:r>
              <a:rPr lang="en-US" dirty="0" smtClean="0"/>
              <a:t>Alignment – Key Findings</a:t>
            </a:r>
            <a:endParaRPr lang="en-US" dirty="0"/>
          </a:p>
        </p:txBody>
      </p:sp>
      <p:sp>
        <p:nvSpPr>
          <p:cNvPr id="53" name="Text Placeholder 3"/>
          <p:cNvSpPr>
            <a:spLocks noGrp="1"/>
          </p:cNvSpPr>
          <p:nvPr>
            <p:ph type="body" sz="quarter" idx="10"/>
          </p:nvPr>
        </p:nvSpPr>
        <p:spPr>
          <a:xfrm>
            <a:off x="520451" y="548680"/>
            <a:ext cx="6986801" cy="360040"/>
          </a:xfrm>
        </p:spPr>
        <p:txBody>
          <a:bodyPr>
            <a:normAutofit fontScale="92500" lnSpcReduction="10000"/>
          </a:bodyPr>
          <a:lstStyle/>
          <a:p>
            <a:r>
              <a:rPr lang="en-US" dirty="0" smtClean="0"/>
              <a:t>Implementation, Training, and Services</a:t>
            </a:r>
            <a:endParaRPr lang="en-US" dirty="0"/>
          </a:p>
        </p:txBody>
      </p:sp>
      <p:sp>
        <p:nvSpPr>
          <p:cNvPr id="54" name="Rounded Rectangular Callout 53"/>
          <p:cNvSpPr/>
          <p:nvPr/>
        </p:nvSpPr>
        <p:spPr>
          <a:xfrm>
            <a:off x="5238205" y="188640"/>
            <a:ext cx="2621743" cy="843326"/>
          </a:xfrm>
          <a:prstGeom prst="wedgeRoundRectCallout">
            <a:avLst>
              <a:gd name="adj1" fmla="val -72651"/>
              <a:gd name="adj2" fmla="val -1315"/>
              <a:gd name="adj3" fmla="val 16667"/>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bg1"/>
                </a:solidFill>
              </a:rPr>
              <a:t>This slide must be customized. See speaker notes.</a:t>
            </a:r>
            <a:endParaRPr lang="en-US" sz="1400" b="1" dirty="0">
              <a:solidFill>
                <a:schemeClr val="bg1"/>
              </a:solidFill>
            </a:endParaRPr>
          </a:p>
        </p:txBody>
      </p:sp>
      <p:graphicFrame>
        <p:nvGraphicFramePr>
          <p:cNvPr id="55" name="Table 54"/>
          <p:cNvGraphicFramePr>
            <a:graphicFrameLocks noGrp="1"/>
          </p:cNvGraphicFramePr>
          <p:nvPr>
            <p:extLst>
              <p:ext uri="{D42A27DB-BD31-4B8C-83A1-F6EECF244321}">
                <p14:modId xmlns:p14="http://schemas.microsoft.com/office/powerpoint/2010/main" val="98256366"/>
              </p:ext>
            </p:extLst>
          </p:nvPr>
        </p:nvGraphicFramePr>
        <p:xfrm>
          <a:off x="326258" y="1566870"/>
          <a:ext cx="8610599" cy="4480560"/>
        </p:xfrm>
        <a:graphic>
          <a:graphicData uri="http://schemas.openxmlformats.org/drawingml/2006/table">
            <a:tbl>
              <a:tblPr firstRow="1" bandRow="1">
                <a:tableStyleId>{46F890A9-2807-4EBB-B81D-B2AA78EC7F39}</a:tableStyleId>
              </a:tblPr>
              <a:tblGrid>
                <a:gridCol w="1883542"/>
                <a:gridCol w="838200"/>
                <a:gridCol w="3252574"/>
                <a:gridCol w="2636283"/>
              </a:tblGrid>
              <a:tr h="319080">
                <a:tc>
                  <a:txBody>
                    <a:bodyPr/>
                    <a:lstStyle/>
                    <a:p>
                      <a:pPr algn="ctr"/>
                      <a:r>
                        <a:rPr lang="en-US" dirty="0" smtClean="0"/>
                        <a:t>Category</a:t>
                      </a:r>
                      <a:endParaRPr lang="en-US" dirty="0"/>
                    </a:p>
                  </a:txBody>
                  <a:tcPr>
                    <a:solidFill>
                      <a:srgbClr val="A50021"/>
                    </a:solidFill>
                  </a:tcPr>
                </a:tc>
                <a:tc>
                  <a:txBody>
                    <a:bodyPr/>
                    <a:lstStyle/>
                    <a:p>
                      <a:pPr algn="ctr"/>
                      <a:r>
                        <a:rPr lang="en-US" dirty="0" smtClean="0"/>
                        <a:t>Status</a:t>
                      </a:r>
                      <a:endParaRPr lang="en-US" dirty="0"/>
                    </a:p>
                  </a:txBody>
                  <a:tcPr>
                    <a:solidFill>
                      <a:srgbClr val="A50021"/>
                    </a:solidFill>
                  </a:tcPr>
                </a:tc>
                <a:tc>
                  <a:txBody>
                    <a:bodyPr/>
                    <a:lstStyle/>
                    <a:p>
                      <a:pPr algn="ctr"/>
                      <a:r>
                        <a:rPr lang="en-US" dirty="0" smtClean="0"/>
                        <a:t>Goal</a:t>
                      </a:r>
                      <a:endParaRPr lang="en-US" dirty="0"/>
                    </a:p>
                  </a:txBody>
                  <a:tcPr>
                    <a:solidFill>
                      <a:srgbClr val="A50021"/>
                    </a:solidFill>
                  </a:tcPr>
                </a:tc>
                <a:tc>
                  <a:txBody>
                    <a:bodyPr/>
                    <a:lstStyle/>
                    <a:p>
                      <a:pPr algn="ctr"/>
                      <a:r>
                        <a:rPr lang="en-US" dirty="0" smtClean="0"/>
                        <a:t>Details</a:t>
                      </a:r>
                      <a:endParaRPr lang="en-US" dirty="0"/>
                    </a:p>
                  </a:txBody>
                  <a:tcPr>
                    <a:solidFill>
                      <a:srgbClr val="A50021"/>
                    </a:solidFill>
                  </a:tcPr>
                </a:tc>
              </a:tr>
              <a:tr h="451027">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Implementation</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t>Warning</a:t>
                      </a:r>
                    </a:p>
                  </a:txBody>
                  <a:tcPr anchor="ctr">
                    <a:solidFill>
                      <a:srgbClr val="FF0000"/>
                    </a:solidFill>
                  </a:tcPr>
                </a:tc>
                <a:tc>
                  <a:txBody>
                    <a:bodyPr/>
                    <a:lstStyle/>
                    <a:p>
                      <a:pPr marL="171450" indent="-171450">
                        <a:buFont typeface="Arial" pitchFamily="34" charset="0"/>
                        <a:buChar char="•"/>
                      </a:pPr>
                      <a:r>
                        <a:rPr lang="en-US" sz="1200" baseline="0" dirty="0" smtClean="0"/>
                        <a:t>Ensure that the CommVault solution is fully implemented and not partially deployed</a:t>
                      </a:r>
                    </a:p>
                  </a:txBody>
                  <a:tcPr anchor="ct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The CommVault solution has been fully deployed (GREEN)</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The CommVault implementation is partially complete (YELLOW)</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The CommVault solution has not yet been deployed (RED)</a:t>
                      </a:r>
                    </a:p>
                  </a:txBody>
                  <a:tcPr anchor="ctr"/>
                </a:tc>
              </a:tr>
              <a:tr h="536250">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Training</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t>Good</a:t>
                      </a:r>
                    </a:p>
                  </a:txBody>
                  <a:tcPr anchor="ctr">
                    <a:solidFill>
                      <a:srgbClr val="92D050"/>
                    </a:solidFill>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smtClean="0"/>
                        <a:t>Ensure that all CommVault architects,</a:t>
                      </a:r>
                      <a:r>
                        <a:rPr lang="en-US" sz="1200" baseline="0" dirty="0" smtClean="0"/>
                        <a:t> administrators, or operators have received the ideal training for their role</a:t>
                      </a:r>
                      <a:endParaRPr lang="en-US" sz="1200" dirty="0" smtClean="0"/>
                    </a:p>
                  </a:txBody>
                  <a:tcPr anchor="ct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All staff have received the ideal training recommended for their role (GREEN)</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Some staff require more training to meet recommendations (YELLOW)</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There is a significant requirement for training that is impacting the deployment (RED)</a:t>
                      </a:r>
                    </a:p>
                  </a:txBody>
                  <a:tcPr anchor="ctr"/>
                </a:tc>
              </a:tr>
              <a:tr h="307650">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Services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US" sz="1200" baseline="0" dirty="0" smtClean="0"/>
                        <a:t>Warning</a:t>
                      </a:r>
                    </a:p>
                  </a:txBody>
                  <a:tcPr anchor="ctr">
                    <a:solidFill>
                      <a:srgbClr val="FFC000"/>
                    </a:solidFill>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smtClean="0"/>
                        <a:t>Ensure that the proper services that</a:t>
                      </a:r>
                      <a:r>
                        <a:rPr lang="en-US" sz="1200" baseline="0" dirty="0" smtClean="0"/>
                        <a:t> could benefit </a:t>
                      </a:r>
                      <a:r>
                        <a:rPr lang="en-US" sz="1200" dirty="0" smtClean="0"/>
                        <a:t>strategic business requirements or projects have been reviewed</a:t>
                      </a:r>
                    </a:p>
                  </a:txBody>
                  <a:tcPr anchor="ct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All projects are supported by the proper services (GREEN)</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Some projects would benefit by engaging expert services (YELLOW)</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There is a major concern that could be addressed by a service offering (RED)</a:t>
                      </a:r>
                    </a:p>
                  </a:txBody>
                  <a:tcPr anchor="ctr"/>
                </a:tc>
              </a:tr>
            </a:tbl>
          </a:graphicData>
        </a:graphic>
      </p:graphicFrame>
    </p:spTree>
    <p:extLst>
      <p:ext uri="{BB962C8B-B14F-4D97-AF65-F5344CB8AC3E}">
        <p14:creationId xmlns:p14="http://schemas.microsoft.com/office/powerpoint/2010/main" val="3901128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46003" y="2633258"/>
            <a:ext cx="7255731" cy="1169043"/>
          </a:xfrm>
        </p:spPr>
        <p:txBody>
          <a:bodyPr>
            <a:normAutofit fontScale="90000"/>
          </a:bodyPr>
          <a:lstStyle/>
          <a:p>
            <a:pPr algn="ctr"/>
            <a:r>
              <a:rPr lang="en-US" sz="4000" dirty="0" smtClean="0"/>
              <a:t>Value Assessment</a:t>
            </a:r>
            <a:br>
              <a:rPr lang="en-US" sz="4000" dirty="0" smtClean="0"/>
            </a:br>
            <a:r>
              <a:rPr lang="en-US" sz="4000" dirty="0" smtClean="0">
                <a:solidFill>
                  <a:srgbClr val="C00000"/>
                </a:solidFill>
              </a:rPr>
              <a:t>Adoption</a:t>
            </a:r>
            <a:endParaRPr lang="en-US" sz="4000" dirty="0">
              <a:solidFill>
                <a:srgbClr val="C00000"/>
              </a:solidFill>
            </a:endParaRPr>
          </a:p>
        </p:txBody>
      </p:sp>
    </p:spTree>
    <p:extLst>
      <p:ext uri="{BB962C8B-B14F-4D97-AF65-F5344CB8AC3E}">
        <p14:creationId xmlns:p14="http://schemas.microsoft.com/office/powerpoint/2010/main" val="3381987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Adoption – Executive Summary</a:t>
            </a:r>
          </a:p>
        </p:txBody>
      </p:sp>
      <p:sp>
        <p:nvSpPr>
          <p:cNvPr id="5" name="Text Placeholder 3"/>
          <p:cNvSpPr>
            <a:spLocks noGrp="1"/>
          </p:cNvSpPr>
          <p:nvPr>
            <p:ph type="body" sz="quarter" idx="10"/>
          </p:nvPr>
        </p:nvSpPr>
        <p:spPr>
          <a:xfrm>
            <a:off x="520451" y="548680"/>
            <a:ext cx="6986801" cy="360040"/>
          </a:xfrm>
        </p:spPr>
        <p:txBody>
          <a:bodyPr>
            <a:normAutofit fontScale="92500" lnSpcReduction="10000"/>
          </a:bodyPr>
          <a:lstStyle/>
          <a:p>
            <a:r>
              <a:rPr lang="en-US" dirty="0" smtClean="0"/>
              <a:t>Measures And Recommendations</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588662255"/>
              </p:ext>
            </p:extLst>
          </p:nvPr>
        </p:nvGraphicFramePr>
        <p:xfrm>
          <a:off x="531209" y="1649553"/>
          <a:ext cx="3489262" cy="914400"/>
        </p:xfrm>
        <a:graphic>
          <a:graphicData uri="http://schemas.openxmlformats.org/drawingml/2006/table">
            <a:tbl>
              <a:tblPr bandRow="1">
                <a:tableStyleId>{00A15C55-8517-42AA-B614-E9B94910E393}</a:tableStyleId>
              </a:tblPr>
              <a:tblGrid>
                <a:gridCol w="2366518"/>
                <a:gridCol w="1122744"/>
              </a:tblGrid>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smtClean="0"/>
                        <a:t>Endpoint </a:t>
                      </a:r>
                      <a:r>
                        <a:rPr lang="en-US" sz="1400" dirty="0" smtClean="0"/>
                        <a:t>Protection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rPr>
                        <a:t>&lt;STATUS&gt;</a:t>
                      </a:r>
                    </a:p>
                  </a:txBody>
                  <a:tcPr anchor="ct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&lt;parameter&gt;</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rPr>
                        <a:t>&lt;STATUS&gt;</a:t>
                      </a:r>
                    </a:p>
                  </a:txBody>
                  <a:tcPr anchor="ctr"/>
                </a:tc>
              </a:tr>
            </a:tbl>
          </a:graphicData>
        </a:graphic>
      </p:graphicFrame>
      <p:sp>
        <p:nvSpPr>
          <p:cNvPr id="7" name="Rectangle 6"/>
          <p:cNvSpPr/>
          <p:nvPr/>
        </p:nvSpPr>
        <p:spPr>
          <a:xfrm>
            <a:off x="541967" y="1166188"/>
            <a:ext cx="3478504" cy="429986"/>
          </a:xfrm>
          <a:prstGeom prst="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t>Adoption</a:t>
            </a:r>
            <a:endParaRPr lang="en-US" b="1" dirty="0"/>
          </a:p>
        </p:txBody>
      </p:sp>
      <p:sp>
        <p:nvSpPr>
          <p:cNvPr id="8" name="Rectangle 7"/>
          <p:cNvSpPr/>
          <p:nvPr/>
        </p:nvSpPr>
        <p:spPr>
          <a:xfrm>
            <a:off x="4196710" y="1159179"/>
            <a:ext cx="4514127" cy="429986"/>
          </a:xfrm>
          <a:prstGeom prst="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t>Key Recommendations</a:t>
            </a:r>
            <a:endParaRPr lang="en-US" b="1" dirty="0"/>
          </a:p>
        </p:txBody>
      </p:sp>
      <p:graphicFrame>
        <p:nvGraphicFramePr>
          <p:cNvPr id="9" name="Table 8"/>
          <p:cNvGraphicFramePr>
            <a:graphicFrameLocks noGrp="1"/>
          </p:cNvGraphicFramePr>
          <p:nvPr>
            <p:extLst>
              <p:ext uri="{D42A27DB-BD31-4B8C-83A1-F6EECF244321}">
                <p14:modId xmlns:p14="http://schemas.microsoft.com/office/powerpoint/2010/main" val="4269272636"/>
              </p:ext>
            </p:extLst>
          </p:nvPr>
        </p:nvGraphicFramePr>
        <p:xfrm>
          <a:off x="4196709" y="1649553"/>
          <a:ext cx="4514127" cy="5029200"/>
        </p:xfrm>
        <a:graphic>
          <a:graphicData uri="http://schemas.openxmlformats.org/drawingml/2006/table">
            <a:tbl>
              <a:tblPr firstRow="1" bandRow="1">
                <a:tableStyleId>{5C22544A-7EE6-4342-B048-85BDC9FD1C3A}</a:tableStyleId>
              </a:tblPr>
              <a:tblGrid>
                <a:gridCol w="4514127"/>
              </a:tblGrid>
              <a:tr h="2514600">
                <a:tc>
                  <a:txBody>
                    <a:bodyPr/>
                    <a:lstStyle/>
                    <a:p>
                      <a:pPr algn="ctr"/>
                      <a:r>
                        <a:rPr lang="en-US" sz="1400" b="0" baseline="0" dirty="0" smtClean="0">
                          <a:solidFill>
                            <a:schemeClr val="tx1"/>
                          </a:solidFill>
                        </a:rPr>
                        <a:t>Deploy Intellisnap for XYZ Oracle server to reduce time to recover full database from 40 hours to under 1 hour</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r>
              <a:tr h="2514600">
                <a:tc>
                  <a:txBody>
                    <a:bodyPr/>
                    <a:lstStyle/>
                    <a:p>
                      <a:pPr algn="ctr"/>
                      <a:r>
                        <a:rPr lang="en-US" sz="1400" b="0" dirty="0" smtClean="0">
                          <a:solidFill>
                            <a:schemeClr val="tx1"/>
                          </a:solidFill>
                        </a:rPr>
                        <a:t>Consider</a:t>
                      </a:r>
                      <a:r>
                        <a:rPr lang="en-US" sz="1400" b="0" baseline="0" dirty="0" smtClean="0">
                          <a:solidFill>
                            <a:schemeClr val="tx1"/>
                          </a:solidFill>
                        </a:rPr>
                        <a:t> deploying </a:t>
                      </a:r>
                      <a:r>
                        <a:rPr lang="en-US" sz="1400" b="0" baseline="0" dirty="0" err="1" smtClean="0">
                          <a:solidFill>
                            <a:schemeClr val="tx1"/>
                          </a:solidFill>
                        </a:rPr>
                        <a:t>Commvault</a:t>
                      </a:r>
                      <a:r>
                        <a:rPr lang="en-US" sz="1400" b="0" baseline="0" dirty="0" smtClean="0">
                          <a:solidFill>
                            <a:schemeClr val="tx1"/>
                          </a:solidFill>
                        </a:rPr>
                        <a:t> Software’s laptop protection feature across all corporate edge devices to reduce risk from unprotected assets</a:t>
                      </a:r>
                    </a:p>
                    <a:p>
                      <a:pPr algn="ctr"/>
                      <a:endParaRPr lang="en-US" sz="1400" b="0" baseline="0" dirty="0" smtClean="0">
                        <a:solidFill>
                          <a:schemeClr val="tx1"/>
                        </a:solidFill>
                      </a:endParaRPr>
                    </a:p>
                    <a:p>
                      <a:pPr algn="ctr"/>
                      <a:r>
                        <a:rPr lang="en-US" sz="1400" b="0" baseline="0" dirty="0" smtClean="0">
                          <a:solidFill>
                            <a:schemeClr val="tx1"/>
                          </a:solidFill>
                        </a:rPr>
                        <a:t>Switch from deduplication appliances to software deduplication to enable an 82% reduction in network usage</a:t>
                      </a:r>
                      <a:endParaRPr lang="en-US" sz="1400" b="0" dirty="0" smtClean="0">
                        <a:solidFill>
                          <a:schemeClr val="tx1"/>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r>
            </a:tbl>
          </a:graphicData>
        </a:graphic>
      </p:graphicFrame>
      <p:sp>
        <p:nvSpPr>
          <p:cNvPr id="10" name="Rounded Rectangular Callout 9"/>
          <p:cNvSpPr/>
          <p:nvPr/>
        </p:nvSpPr>
        <p:spPr>
          <a:xfrm>
            <a:off x="5904410" y="188640"/>
            <a:ext cx="2621743" cy="843326"/>
          </a:xfrm>
          <a:prstGeom prst="wedgeRoundRectCallout">
            <a:avLst>
              <a:gd name="adj1" fmla="val -33288"/>
              <a:gd name="adj2" fmla="val 74585"/>
              <a:gd name="adj3" fmla="val 16667"/>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bg1"/>
                </a:solidFill>
              </a:rPr>
              <a:t>Key Recommendations must be customized. See speaker notes.</a:t>
            </a:r>
            <a:endParaRPr lang="en-US" sz="1400" b="1" dirty="0">
              <a:solidFill>
                <a:schemeClr val="bg1"/>
              </a:solidFill>
            </a:endParaRPr>
          </a:p>
        </p:txBody>
      </p:sp>
    </p:spTree>
    <p:extLst>
      <p:ext uri="{BB962C8B-B14F-4D97-AF65-F5344CB8AC3E}">
        <p14:creationId xmlns:p14="http://schemas.microsoft.com/office/powerpoint/2010/main" val="41684878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Adoption – Key Findings</a:t>
            </a:r>
          </a:p>
        </p:txBody>
      </p:sp>
      <p:sp>
        <p:nvSpPr>
          <p:cNvPr id="4" name="Text Placeholder 3"/>
          <p:cNvSpPr>
            <a:spLocks noGrp="1"/>
          </p:cNvSpPr>
          <p:nvPr>
            <p:ph type="body" sz="quarter" idx="10"/>
          </p:nvPr>
        </p:nvSpPr>
        <p:spPr/>
        <p:txBody>
          <a:bodyPr>
            <a:normAutofit fontScale="92500" lnSpcReduction="10000"/>
          </a:bodyPr>
          <a:lstStyle/>
          <a:p>
            <a:r>
              <a:rPr lang="en-US" dirty="0" smtClean="0"/>
              <a:t>Endpoint Protection</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329223534"/>
              </p:ext>
            </p:extLst>
          </p:nvPr>
        </p:nvGraphicFramePr>
        <p:xfrm>
          <a:off x="326258" y="1509728"/>
          <a:ext cx="8610600" cy="2019396"/>
        </p:xfrm>
        <a:graphic>
          <a:graphicData uri="http://schemas.openxmlformats.org/drawingml/2006/table">
            <a:tbl>
              <a:tblPr firstRow="1" bandRow="1">
                <a:tableStyleId>{46F890A9-2807-4EBB-B81D-B2AA78EC7F39}</a:tableStyleId>
              </a:tblPr>
              <a:tblGrid>
                <a:gridCol w="2870200"/>
                <a:gridCol w="2870200"/>
                <a:gridCol w="2870200"/>
              </a:tblGrid>
              <a:tr h="319076">
                <a:tc>
                  <a:txBody>
                    <a:bodyPr/>
                    <a:lstStyle/>
                    <a:p>
                      <a:pPr algn="ctr"/>
                      <a:r>
                        <a:rPr lang="en-US" dirty="0" smtClean="0"/>
                        <a:t>Observation</a:t>
                      </a:r>
                      <a:endParaRPr lang="en-US" dirty="0"/>
                    </a:p>
                  </a:txBody>
                  <a:tcPr>
                    <a:solidFill>
                      <a:srgbClr val="A50021"/>
                    </a:solidFill>
                  </a:tcPr>
                </a:tc>
                <a:tc>
                  <a:txBody>
                    <a:bodyPr/>
                    <a:lstStyle/>
                    <a:p>
                      <a:pPr algn="ctr"/>
                      <a:r>
                        <a:rPr lang="en-US" dirty="0" smtClean="0"/>
                        <a:t>Recommendation</a:t>
                      </a:r>
                      <a:endParaRPr lang="en-US" dirty="0"/>
                    </a:p>
                  </a:txBody>
                  <a:tcPr>
                    <a:solidFill>
                      <a:srgbClr val="A50021"/>
                    </a:solidFill>
                  </a:tcPr>
                </a:tc>
                <a:tc>
                  <a:txBody>
                    <a:bodyPr/>
                    <a:lstStyle/>
                    <a:p>
                      <a:pPr algn="ctr"/>
                      <a:r>
                        <a:rPr lang="en-US" dirty="0" smtClean="0"/>
                        <a:t>Advantage</a:t>
                      </a:r>
                      <a:endParaRPr lang="en-US" dirty="0"/>
                    </a:p>
                  </a:txBody>
                  <a:tcPr>
                    <a:solidFill>
                      <a:srgbClr val="A50021"/>
                    </a:solidFill>
                  </a:tcPr>
                </a:tc>
              </a:tr>
              <a:tr h="647796">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Endpoint protection has been deployed to protect data on </a:t>
                      </a:r>
                      <a:r>
                        <a:rPr lang="en-US" sz="1200" baseline="0" dirty="0" smtClean="0">
                          <a:solidFill>
                            <a:schemeClr val="tx1"/>
                          </a:solidFill>
                        </a:rPr>
                        <a:t>${LaptopCount} </a:t>
                      </a:r>
                      <a:r>
                        <a:rPr lang="en-US" sz="1200" baseline="0" dirty="0" smtClean="0">
                          <a:solidFill>
                            <a:schemeClr val="dk1"/>
                          </a:solidFill>
                        </a:rPr>
                        <a:t>laptop or desktop computers</a:t>
                      </a:r>
                    </a:p>
                  </a:txBody>
                  <a:tcPr/>
                </a:tc>
                <a:tc>
                  <a:txBody>
                    <a:bodyPr/>
                    <a:lstStyle/>
                    <a:p>
                      <a:pPr marL="171450" indent="-171450">
                        <a:buFont typeface="Arial" pitchFamily="34" charset="0"/>
                        <a:buChar char="•"/>
                      </a:pPr>
                      <a:r>
                        <a:rPr lang="en-US" sz="1200" baseline="0" dirty="0" smtClean="0"/>
                        <a:t>N/A</a:t>
                      </a:r>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N/A</a:t>
                      </a:r>
                    </a:p>
                  </a:txBody>
                  <a:tcPr/>
                </a:tc>
              </a:tr>
              <a:tr h="989635">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Endpoint protection has not been deployed leaving laptop or desktop data unprotected</a:t>
                      </a:r>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smtClean="0"/>
                        <a:t>Utilize</a:t>
                      </a:r>
                      <a:r>
                        <a:rPr lang="en-US" sz="1200" baseline="0" dirty="0" smtClean="0"/>
                        <a:t> </a:t>
                      </a:r>
                      <a:r>
                        <a:rPr lang="en-US" sz="1200" baseline="0" dirty="0" err="1" smtClean="0"/>
                        <a:t>Commvault</a:t>
                      </a:r>
                      <a:r>
                        <a:rPr lang="en-US" sz="1200" baseline="0" dirty="0" smtClean="0"/>
                        <a:t> Software’s laptop protection capability to protect data residing on edge devices</a:t>
                      </a:r>
                      <a:endParaRPr lang="en-US" sz="1200" dirty="0" smtClean="0"/>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Reduces risk of loss of critical business data</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smtClean="0"/>
                        <a:t>Improves data accessibility and productivity via file synchronization and smart phone/tablet apps</a:t>
                      </a:r>
                    </a:p>
                  </a:txBody>
                  <a:tcPr/>
                </a:tc>
              </a:tr>
            </a:tbl>
          </a:graphicData>
        </a:graphic>
      </p:graphicFrame>
      <p:graphicFrame>
        <p:nvGraphicFramePr>
          <p:cNvPr id="7" name="Chart 6"/>
          <p:cNvGraphicFramePr/>
          <p:nvPr>
            <p:extLst>
              <p:ext uri="{D42A27DB-BD31-4B8C-83A1-F6EECF244321}">
                <p14:modId xmlns:p14="http://schemas.microsoft.com/office/powerpoint/2010/main" val="1807756067"/>
              </p:ext>
            </p:extLst>
          </p:nvPr>
        </p:nvGraphicFramePr>
        <p:xfrm>
          <a:off x="2017134" y="3804675"/>
          <a:ext cx="5490118" cy="278131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1358831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2038</TotalTime>
  <Words>6252</Words>
  <Application>Microsoft Office PowerPoint</Application>
  <PresentationFormat>On-screen Show (4:3)</PresentationFormat>
  <Paragraphs>709</Paragraphs>
  <Slides>44</Slides>
  <Notes>38</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Office Theme</vt:lpstr>
      <vt:lpstr>PowerPoint Presentation</vt:lpstr>
      <vt:lpstr>Field Instructions (Delete Before Presenting)</vt:lpstr>
      <vt:lpstr>Introduction to the Value Assessment</vt:lpstr>
      <vt:lpstr>Value Assessment Alignment</vt:lpstr>
      <vt:lpstr>Alignment – Key Findings</vt:lpstr>
      <vt:lpstr>Alignment – Key Findings</vt:lpstr>
      <vt:lpstr>Value Assessment Adoption</vt:lpstr>
      <vt:lpstr>Adoption – Executive Summary</vt:lpstr>
      <vt:lpstr>Adoption – Key Findings</vt:lpstr>
      <vt:lpstr>Adoption – Key Findings</vt:lpstr>
      <vt:lpstr>Adoption – Key Findings</vt:lpstr>
      <vt:lpstr>Adoption – Key Findings</vt:lpstr>
      <vt:lpstr>Adoption – Key Findings</vt:lpstr>
      <vt:lpstr>Adoption – Key Findings</vt:lpstr>
      <vt:lpstr>Adoption – Key Findings</vt:lpstr>
      <vt:lpstr>Adoption – Key Findings</vt:lpstr>
      <vt:lpstr>Adoption – Key Findings</vt:lpstr>
      <vt:lpstr>Adoption – Key Findings</vt:lpstr>
      <vt:lpstr>Value Assessment Health</vt:lpstr>
      <vt:lpstr>Health – Executive Summary</vt:lpstr>
      <vt:lpstr>Health – Key Findings</vt:lpstr>
      <vt:lpstr>Health – Key Findings</vt:lpstr>
      <vt:lpstr>Health – Key Findings</vt:lpstr>
      <vt:lpstr>Health – Key Findings</vt:lpstr>
      <vt:lpstr>Health – Key Findings</vt:lpstr>
      <vt:lpstr>Health – Key Findings</vt:lpstr>
      <vt:lpstr>Health – Key Findings</vt:lpstr>
      <vt:lpstr>Health – Key Findings</vt:lpstr>
      <vt:lpstr>Health – Key Findings</vt:lpstr>
      <vt:lpstr>Solution Update</vt:lpstr>
      <vt:lpstr>A Single Platform to Protect, Manage and Access Enterprise Data</vt:lpstr>
      <vt:lpstr>PowerPoint Presentation</vt:lpstr>
      <vt:lpstr>Modernize Protection &amp; Recovery with IntelliSnap REDUCE COMPLEXITY AND COST</vt:lpstr>
      <vt:lpstr>Converge Backup, Archive &amp; Reporting with OnePass</vt:lpstr>
      <vt:lpstr>VM Integration Optimizes Data Management To Achieve Cloud Scale</vt:lpstr>
      <vt:lpstr>PowerPoint Presentation</vt:lpstr>
      <vt:lpstr>New Workflow Automation Enables Enterprise &amp; Cloud Datacenters</vt:lpstr>
      <vt:lpstr>Web-based Reporting Provides Insight into Global Operations</vt:lpstr>
      <vt:lpstr>2X Performance and Scale with Parallel Deduplication</vt:lpstr>
      <vt:lpstr>PowerPoint Presentation</vt:lpstr>
      <vt:lpstr>Transform Data into Information Assets with  Content Indexing  for Search</vt:lpstr>
      <vt:lpstr>Accelerate Productivity with Self-Service</vt:lpstr>
      <vt:lpstr>CommVault Edge PROTECTING AND ENABLING A MOBILE WORKFORCE</vt:lpstr>
      <vt:lpstr>Thank You!</vt:lpstr>
    </vt:vector>
  </TitlesOfParts>
  <Company>Commvault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Vibhor Mishra</dc:creator>
  <cp:lastModifiedBy>Arya S</cp:lastModifiedBy>
  <cp:revision>99</cp:revision>
  <dcterms:created xsi:type="dcterms:W3CDTF">2013-12-19T11:34:18Z</dcterms:created>
  <dcterms:modified xsi:type="dcterms:W3CDTF">2017-03-15T07:11:10Z</dcterms:modified>
</cp:coreProperties>
</file>