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9" r:id="rId1"/>
  </p:sldMasterIdLst>
  <p:notesMasterIdLst>
    <p:notesMasterId r:id="rId51"/>
  </p:notesMasterIdLst>
  <p:handoutMasterIdLst>
    <p:handoutMasterId r:id="rId52"/>
  </p:handoutMasterIdLst>
  <p:sldIdLst>
    <p:sldId id="322" r:id="rId2"/>
    <p:sldId id="319" r:id="rId3"/>
    <p:sldId id="301" r:id="rId4"/>
    <p:sldId id="320" r:id="rId5"/>
    <p:sldId id="323" r:id="rId6"/>
    <p:sldId id="324" r:id="rId7"/>
    <p:sldId id="325" r:id="rId8"/>
    <p:sldId id="326" r:id="rId9"/>
    <p:sldId id="327" r:id="rId10"/>
    <p:sldId id="328" r:id="rId11"/>
    <p:sldId id="329" r:id="rId12"/>
    <p:sldId id="331" r:id="rId13"/>
    <p:sldId id="332" r:id="rId14"/>
    <p:sldId id="333" r:id="rId15"/>
    <p:sldId id="334" r:id="rId16"/>
    <p:sldId id="335" r:id="rId17"/>
    <p:sldId id="336" r:id="rId18"/>
    <p:sldId id="337" r:id="rId19"/>
    <p:sldId id="338" r:id="rId20"/>
    <p:sldId id="339" r:id="rId21"/>
    <p:sldId id="340" r:id="rId22"/>
    <p:sldId id="341" r:id="rId23"/>
    <p:sldId id="343" r:id="rId24"/>
    <p:sldId id="345" r:id="rId25"/>
    <p:sldId id="346" r:id="rId26"/>
    <p:sldId id="347" r:id="rId27"/>
    <p:sldId id="364" r:id="rId28"/>
    <p:sldId id="348" r:id="rId29"/>
    <p:sldId id="349" r:id="rId30"/>
    <p:sldId id="350" r:id="rId31"/>
    <p:sldId id="351" r:id="rId32"/>
    <p:sldId id="368" r:id="rId33"/>
    <p:sldId id="352" r:id="rId34"/>
    <p:sldId id="353" r:id="rId35"/>
    <p:sldId id="354" r:id="rId36"/>
    <p:sldId id="355" r:id="rId37"/>
    <p:sldId id="356" r:id="rId38"/>
    <p:sldId id="357" r:id="rId39"/>
    <p:sldId id="358" r:id="rId40"/>
    <p:sldId id="359" r:id="rId41"/>
    <p:sldId id="360" r:id="rId42"/>
    <p:sldId id="367" r:id="rId43"/>
    <p:sldId id="366" r:id="rId44"/>
    <p:sldId id="363" r:id="rId45"/>
    <p:sldId id="342" r:id="rId46"/>
    <p:sldId id="361" r:id="rId47"/>
    <p:sldId id="365" r:id="rId48"/>
    <p:sldId id="362" r:id="rId49"/>
    <p:sldId id="316"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nablement Deck Template" id="{D3577F79-E0A5-4438-BF6B-618D66DF7C87}">
          <p14:sldIdLst>
            <p14:sldId id="322"/>
            <p14:sldId id="319"/>
            <p14:sldId id="301"/>
            <p14:sldId id="320"/>
            <p14:sldId id="323"/>
            <p14:sldId id="324"/>
            <p14:sldId id="325"/>
            <p14:sldId id="326"/>
            <p14:sldId id="327"/>
            <p14:sldId id="328"/>
            <p14:sldId id="329"/>
            <p14:sldId id="331"/>
            <p14:sldId id="332"/>
            <p14:sldId id="333"/>
            <p14:sldId id="334"/>
            <p14:sldId id="335"/>
            <p14:sldId id="336"/>
            <p14:sldId id="337"/>
            <p14:sldId id="338"/>
            <p14:sldId id="339"/>
            <p14:sldId id="340"/>
            <p14:sldId id="341"/>
            <p14:sldId id="343"/>
            <p14:sldId id="345"/>
            <p14:sldId id="346"/>
            <p14:sldId id="347"/>
            <p14:sldId id="364"/>
            <p14:sldId id="348"/>
            <p14:sldId id="349"/>
            <p14:sldId id="350"/>
            <p14:sldId id="351"/>
            <p14:sldId id="368"/>
            <p14:sldId id="352"/>
            <p14:sldId id="353"/>
            <p14:sldId id="354"/>
            <p14:sldId id="355"/>
            <p14:sldId id="356"/>
            <p14:sldId id="357"/>
            <p14:sldId id="358"/>
            <p14:sldId id="359"/>
            <p14:sldId id="360"/>
            <p14:sldId id="367"/>
            <p14:sldId id="366"/>
            <p14:sldId id="363"/>
            <p14:sldId id="342"/>
            <p14:sldId id="361"/>
            <p14:sldId id="365"/>
            <p14:sldId id="362"/>
            <p14:sldId id="316"/>
          </p14:sldIdLst>
        </p14:section>
        <p14:section name="Topic Dividers" id="{8E83A381-516D-4ED9-BBA4-2E3305CF23E0}">
          <p14:sldIdLst/>
        </p14:section>
      </p14:sectionLst>
    </p:ext>
    <p:ext uri="{EFAFB233-063F-42B5-8137-9DF3F51BA10A}">
      <p15:sldGuideLst xmlns="" xmlns:p15="http://schemas.microsoft.com/office/powerpoint/2012/main">
        <p15:guide id="1" orient="horz" pos="766">
          <p15:clr>
            <a:srgbClr val="A4A3A4"/>
          </p15:clr>
        </p15:guide>
        <p15:guide id="2" orient="horz" pos="1953">
          <p15:clr>
            <a:srgbClr val="A4A3A4"/>
          </p15:clr>
        </p15:guide>
        <p15:guide id="3" orient="horz" pos="595">
          <p15:clr>
            <a:srgbClr val="A4A3A4"/>
          </p15:clr>
        </p15:guide>
        <p15:guide id="4" pos="52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ADAFAA"/>
    <a:srgbClr val="A8ADB4"/>
    <a:srgbClr val="CE1126"/>
    <a:srgbClr val="E31838"/>
    <a:srgbClr val="6D6E71"/>
    <a:srgbClr val="FFFFFF"/>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snapToObjects="1">
      <p:cViewPr varScale="1">
        <p:scale>
          <a:sx n="123" d="100"/>
          <a:sy n="123" d="100"/>
        </p:scale>
        <p:origin x="-1284" y="-90"/>
      </p:cViewPr>
      <p:guideLst>
        <p:guide orient="horz" pos="766"/>
        <p:guide orient="horz" pos="1953"/>
        <p:guide orient="horz" pos="595"/>
        <p:guide pos="523"/>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02" d="100"/>
          <a:sy n="102" d="100"/>
        </p:scale>
        <p:origin x="-347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4FB384-E47D-6D4C-BA90-32D4A6E07230}" type="datetimeFigureOut">
              <a:rPr lang="en-US" smtClean="0"/>
              <a:t>1/12/2016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949DB2-C64A-7C44-ADE6-1A67B5C564A9}" type="slidenum">
              <a:rPr lang="en-US" smtClean="0"/>
              <a:t>‹#›</a:t>
            </a:fld>
            <a:endParaRPr lang="en-US" dirty="0"/>
          </a:p>
        </p:txBody>
      </p:sp>
    </p:spTree>
    <p:extLst>
      <p:ext uri="{BB962C8B-B14F-4D97-AF65-F5344CB8AC3E}">
        <p14:creationId xmlns:p14="http://schemas.microsoft.com/office/powerpoint/2010/main" val="3454868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D60EDF-1C59-C646-AB8C-90F2EAE75BE3}" type="datetimeFigureOut">
              <a:rPr lang="en-US" smtClean="0"/>
              <a:t>1/12/2016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017E47-D0A6-FA44-B055-CCD79A01EB54}" type="slidenum">
              <a:rPr lang="en-US" smtClean="0"/>
              <a:t>‹#›</a:t>
            </a:fld>
            <a:endParaRPr lang="en-US" dirty="0"/>
          </a:p>
        </p:txBody>
      </p:sp>
    </p:spTree>
    <p:extLst>
      <p:ext uri="{BB962C8B-B14F-4D97-AF65-F5344CB8AC3E}">
        <p14:creationId xmlns:p14="http://schemas.microsoft.com/office/powerpoint/2010/main" val="14655904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EDA2A2-734C-4B43-AEA5-56DE2C982649}" type="slidenum">
              <a:rPr lang="en-US">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733213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17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22</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45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49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86600" y="6277047"/>
            <a:ext cx="1803400" cy="298306"/>
          </a:xfrm>
          <a:prstGeom prst="rect">
            <a:avLst/>
          </a:prstGeom>
        </p:spPr>
      </p:pic>
      <p:sp>
        <p:nvSpPr>
          <p:cNvPr id="5" name="Text Placeholder 4"/>
          <p:cNvSpPr>
            <a:spLocks noGrp="1"/>
          </p:cNvSpPr>
          <p:nvPr>
            <p:ph type="body" sz="quarter" idx="10" hasCustomPrompt="1"/>
          </p:nvPr>
        </p:nvSpPr>
        <p:spPr>
          <a:xfrm>
            <a:off x="2220686" y="2964025"/>
            <a:ext cx="4419600" cy="838200"/>
          </a:xfrm>
        </p:spPr>
        <p:txBody>
          <a:bodyPr/>
          <a:lstStyle>
            <a:lvl1pPr marL="0" indent="0">
              <a:buNone/>
              <a:defRPr sz="2800" b="1">
                <a:solidFill>
                  <a:schemeClr val="tx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smtClean="0"/>
              <a:t>Title</a:t>
            </a:r>
          </a:p>
        </p:txBody>
      </p:sp>
      <p:sp>
        <p:nvSpPr>
          <p:cNvPr id="12" name="Text Placeholder 11"/>
          <p:cNvSpPr>
            <a:spLocks noGrp="1"/>
          </p:cNvSpPr>
          <p:nvPr>
            <p:ph type="body" sz="quarter" idx="11"/>
          </p:nvPr>
        </p:nvSpPr>
        <p:spPr>
          <a:xfrm>
            <a:off x="2220686" y="3802225"/>
            <a:ext cx="4419600" cy="369332"/>
          </a:xfrm>
        </p:spPr>
        <p:txBody>
          <a:bodyPr>
            <a:spAutoFit/>
          </a:bodyPr>
          <a:lstStyle>
            <a:lvl1pPr marL="0" indent="0">
              <a:buNone/>
              <a:defRPr lang="en-US" sz="1800" dirty="0" smtClean="0">
                <a:solidFill>
                  <a:srgbClr val="CE1126"/>
                </a:solidFill>
                <a:latin typeface="Arial" charset="0"/>
                <a:cs typeface="Arial" charset="0"/>
              </a:defRPr>
            </a:lvl1pPr>
          </a:lstStyle>
          <a:p>
            <a:pPr lvl="0" algn="r">
              <a:spcBef>
                <a:spcPct val="0"/>
              </a:spcBef>
            </a:pPr>
            <a:r>
              <a:rPr lang="en-US" smtClean="0"/>
              <a:t>Click to edit Master text styles</a:t>
            </a:r>
          </a:p>
        </p:txBody>
      </p:sp>
    </p:spTree>
    <p:extLst>
      <p:ext uri="{BB962C8B-B14F-4D97-AF65-F5344CB8AC3E}">
        <p14:creationId xmlns:p14="http://schemas.microsoft.com/office/powerpoint/2010/main" val="17865002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5951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DF81AD7E-1203-4973-9219-E52BA65DBE8A}" type="datetime1">
              <a:rPr lang="en-US"/>
              <a:pPr>
                <a:defRPr/>
              </a:pPr>
              <a:t>1/12/2016</a:t>
            </a:fld>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endParaRPr lang="en-US" dirty="0"/>
          </a:p>
        </p:txBody>
      </p:sp>
      <p:sp>
        <p:nvSpPr>
          <p:cNvPr id="4"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BD61853D-0F5F-4115-8AD5-5B5529C25416}" type="slidenum">
              <a:rPr lang="en-US"/>
              <a:pPr>
                <a:defRPr/>
              </a:pPr>
              <a:t>‹#›</a:t>
            </a:fld>
            <a:endParaRPr lang="en-US" dirty="0"/>
          </a:p>
        </p:txBody>
      </p:sp>
    </p:spTree>
    <p:extLst>
      <p:ext uri="{BB962C8B-B14F-4D97-AF65-F5344CB8AC3E}">
        <p14:creationId xmlns:p14="http://schemas.microsoft.com/office/powerpoint/2010/main" val="30150121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5AC0151F-876F-4889-AE9A-F9789A89E2EB}" type="datetime1">
              <a:rPr lang="en-US"/>
              <a:pPr>
                <a:defRPr/>
              </a:pPr>
              <a:t>1/12/2016</a:t>
            </a:fld>
            <a:endParaRPr lang="en-US" dirty="0"/>
          </a:p>
        </p:txBody>
      </p:sp>
      <p:sp>
        <p:nvSpPr>
          <p:cNvPr id="4"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endParaRPr lang="en-US" dirty="0"/>
          </a:p>
        </p:txBody>
      </p:sp>
      <p:sp>
        <p:nvSpPr>
          <p:cNvPr id="5"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F3E306C2-76D8-4216-8A2A-B7C6CB212989}" type="slidenum">
              <a:rPr lang="en-US"/>
              <a:pPr>
                <a:defRPr/>
              </a:pPr>
              <a:t>‹#›</a:t>
            </a:fld>
            <a:endParaRPr lang="en-US" dirty="0"/>
          </a:p>
        </p:txBody>
      </p:sp>
    </p:spTree>
    <p:extLst>
      <p:ext uri="{BB962C8B-B14F-4D97-AF65-F5344CB8AC3E}">
        <p14:creationId xmlns:p14="http://schemas.microsoft.com/office/powerpoint/2010/main" val="132067041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772400" cy="1162050"/>
          </a:xfrm>
        </p:spPr>
        <p:txBody>
          <a:bodyPr/>
          <a:lstStyle>
            <a:lvl1pPr algn="ctr">
              <a:defRPr b="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217F4E19-FCF2-4116-8C8A-CE5D75BE2DED}" type="datetime1">
              <a:rPr lang="en-US"/>
              <a:pPr>
                <a:defRPr/>
              </a:pPr>
              <a:t>1/12/2016</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FAD6EF18-36F8-4C8E-865E-09EB99D6DD7D}" type="slidenum">
              <a:rPr lang="en-US"/>
              <a:pPr>
                <a:defRPr/>
              </a:pPr>
              <a:t>‹#›</a:t>
            </a:fld>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63256" y="989432"/>
            <a:ext cx="3494944" cy="578111"/>
          </a:xfrm>
          <a:prstGeom prst="rect">
            <a:avLst/>
          </a:prstGeom>
        </p:spPr>
      </p:pic>
    </p:spTree>
    <p:extLst>
      <p:ext uri="{BB962C8B-B14F-4D97-AF65-F5344CB8AC3E}">
        <p14:creationId xmlns:p14="http://schemas.microsoft.com/office/powerpoint/2010/main" val="428385067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800000"/>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EB6E525F-64E6-4E99-A208-1977D714D9E0}" type="datetime1">
              <a:rPr lang="en-US"/>
              <a:pPr>
                <a:defRPr/>
              </a:pPr>
              <a:t>1/12/2016</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ea typeface="ＭＳ Ｐゴシック" pitchFamily="-112" charset="-128"/>
                <a:cs typeface="+mn-cs"/>
              </a:defRPr>
            </a:lvl1pPr>
          </a:lstStyle>
          <a:p>
            <a:pPr>
              <a:defRPr/>
            </a:pPr>
            <a:fld id="{A65B2E4F-45A6-4040-A55A-44DDE14D1685}" type="slidenum">
              <a:rPr lang="en-US"/>
              <a:pPr>
                <a:defRPr/>
              </a:pPr>
              <a:t>‹#›</a:t>
            </a:fld>
            <a:endParaRPr lang="en-US" dirty="0"/>
          </a:p>
        </p:txBody>
      </p:sp>
    </p:spTree>
    <p:extLst>
      <p:ext uri="{BB962C8B-B14F-4D97-AF65-F5344CB8AC3E}">
        <p14:creationId xmlns:p14="http://schemas.microsoft.com/office/powerpoint/2010/main" val="144822850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86600" y="6277047"/>
            <a:ext cx="1803400" cy="298306"/>
          </a:xfrm>
          <a:prstGeom prst="rect">
            <a:avLst/>
          </a:prstGeom>
        </p:spPr>
      </p:pic>
      <p:sp>
        <p:nvSpPr>
          <p:cNvPr id="5" name="Text Placeholder 4"/>
          <p:cNvSpPr>
            <a:spLocks noGrp="1"/>
          </p:cNvSpPr>
          <p:nvPr>
            <p:ph type="body" sz="quarter" idx="10" hasCustomPrompt="1"/>
          </p:nvPr>
        </p:nvSpPr>
        <p:spPr>
          <a:xfrm>
            <a:off x="2230016" y="3016897"/>
            <a:ext cx="4419600" cy="838200"/>
          </a:xfrm>
        </p:spPr>
        <p:txBody>
          <a:bodyPr/>
          <a:lstStyle>
            <a:lvl1pPr marL="0" indent="0">
              <a:buNone/>
              <a:defRPr sz="2800" b="1">
                <a:solidFill>
                  <a:schemeClr val="tx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smtClean="0"/>
              <a:t>Title</a:t>
            </a:r>
          </a:p>
        </p:txBody>
      </p:sp>
      <p:sp>
        <p:nvSpPr>
          <p:cNvPr id="12" name="Text Placeholder 11"/>
          <p:cNvSpPr>
            <a:spLocks noGrp="1"/>
          </p:cNvSpPr>
          <p:nvPr>
            <p:ph type="body" sz="quarter" idx="11"/>
          </p:nvPr>
        </p:nvSpPr>
        <p:spPr>
          <a:xfrm>
            <a:off x="2230016" y="3887754"/>
            <a:ext cx="4419600" cy="369332"/>
          </a:xfrm>
        </p:spPr>
        <p:txBody>
          <a:bodyPr>
            <a:spAutoFit/>
          </a:bodyPr>
          <a:lstStyle>
            <a:lvl1pPr marL="0" indent="0">
              <a:buNone/>
              <a:defRPr lang="en-US" sz="1800" dirty="0" smtClean="0">
                <a:solidFill>
                  <a:srgbClr val="CE1126"/>
                </a:solidFill>
                <a:latin typeface="Arial" charset="0"/>
                <a:cs typeface="Arial" charset="0"/>
              </a:defRPr>
            </a:lvl1pPr>
          </a:lstStyle>
          <a:p>
            <a:pPr lvl="0" algn="r">
              <a:spcBef>
                <a:spcPct val="0"/>
              </a:spcBef>
            </a:pPr>
            <a:r>
              <a:rPr lang="en-US" smtClean="0"/>
              <a:t>Click to edit Master text styles</a:t>
            </a:r>
          </a:p>
        </p:txBody>
      </p:sp>
    </p:spTree>
    <p:extLst>
      <p:ext uri="{BB962C8B-B14F-4D97-AF65-F5344CB8AC3E}">
        <p14:creationId xmlns:p14="http://schemas.microsoft.com/office/powerpoint/2010/main" val="8732537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2238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with Simpana Tre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196752"/>
            <a:ext cx="8182947" cy="5184576"/>
          </a:xfrm>
        </p:spPr>
        <p:txBody>
          <a:bodyPr/>
          <a:lstStyle>
            <a:lvl1pPr marL="457200" indent="-457200">
              <a:buClr>
                <a:srgbClr val="CE1126"/>
              </a:buClr>
              <a:buFont typeface="Wingdings" pitchFamily="2" charset="2"/>
              <a:buChar char="§"/>
              <a:defRPr sz="2800"/>
            </a:lvl1pPr>
            <a:lvl2pPr marL="800100" indent="-342900">
              <a:buClr>
                <a:srgbClr val="C00000"/>
              </a:buClr>
              <a:buFont typeface="Wingdings" pitchFamily="2" charset="2"/>
              <a:buChar char="§"/>
              <a:defRPr sz="2400"/>
            </a:lvl2pPr>
            <a:lvl3pPr marL="1257300" indent="-342900">
              <a:buClr>
                <a:srgbClr val="C00000"/>
              </a:buClr>
              <a:buFont typeface="Wingdings" pitchFamily="2" charset="2"/>
              <a:buChar char="§"/>
              <a:defRPr sz="2000"/>
            </a:lvl3pPr>
            <a:lvl4pPr marL="1657350" indent="-285750">
              <a:buClr>
                <a:srgbClr val="C00000"/>
              </a:buClr>
              <a:buFont typeface="Wingdings" pitchFamily="2" charset="2"/>
              <a:buChar char="§"/>
              <a:defRPr sz="1800"/>
            </a:lvl4pPr>
            <a:lvl5pPr marL="2114550" indent="-285750">
              <a:buClr>
                <a:srgbClr val="C00000"/>
              </a:buClr>
              <a:buFont typeface="Wingdings" pitchFamily="2" charset="2"/>
              <a:buChar char="§"/>
              <a:defRPr sz="1800"/>
            </a:lvl5pPr>
          </a:lstStyle>
          <a:p>
            <a:pPr lvl="0"/>
            <a:r>
              <a:rPr lang="en-US" smtClean="0"/>
              <a:t>Click to edit Master text styles</a:t>
            </a:r>
          </a:p>
          <a:p>
            <a:pPr lvl="1"/>
            <a:r>
              <a:rPr lang="en-US" smtClean="0"/>
              <a:t>Second level</a:t>
            </a:r>
          </a:p>
        </p:txBody>
      </p:sp>
      <p:sp>
        <p:nvSpPr>
          <p:cNvPr id="2"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Title</a:t>
            </a:r>
            <a:endParaRPr lang="en-GB" dirty="0"/>
          </a:p>
        </p:txBody>
      </p:sp>
      <p:sp>
        <p:nvSpPr>
          <p:cNvPr id="6" name="Text Placeholder 5"/>
          <p:cNvSpPr>
            <a:spLocks noGrp="1"/>
          </p:cNvSpPr>
          <p:nvPr>
            <p:ph type="body" sz="quarter" idx="10"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sp>
        <p:nvSpPr>
          <p:cNvPr id="9" name="Rectangle 8"/>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2" name="Rectangle 11"/>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Tree>
    <p:extLst>
      <p:ext uri="{BB962C8B-B14F-4D97-AF65-F5344CB8AC3E}">
        <p14:creationId xmlns:p14="http://schemas.microsoft.com/office/powerpoint/2010/main" val="18212023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Title</a:t>
            </a:r>
            <a:endParaRPr lang="en-GB" dirty="0"/>
          </a:p>
        </p:txBody>
      </p:sp>
      <p:sp>
        <p:nvSpPr>
          <p:cNvPr id="6" name="Text Placeholder 5"/>
          <p:cNvSpPr>
            <a:spLocks noGrp="1"/>
          </p:cNvSpPr>
          <p:nvPr>
            <p:ph type="body" sz="quarter" idx="10"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sp>
        <p:nvSpPr>
          <p:cNvPr id="9" name="Rectangle 8"/>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2" name="Rectangle 11"/>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
        <p:nvSpPr>
          <p:cNvPr id="22" name="Text Placeholder 21"/>
          <p:cNvSpPr>
            <a:spLocks noGrp="1"/>
          </p:cNvSpPr>
          <p:nvPr>
            <p:ph type="body" sz="quarter" idx="11" hasCustomPrompt="1"/>
          </p:nvPr>
        </p:nvSpPr>
        <p:spPr>
          <a:xfrm>
            <a:off x="1099457" y="1417098"/>
            <a:ext cx="6875463" cy="838200"/>
          </a:xfrm>
          <a:prstGeom prst="roundRect">
            <a:avLst/>
          </a:prstGeom>
          <a:solidFill>
            <a:srgbClr val="CE1126"/>
          </a:solidFill>
          <a:ln w="38100" cap="rnd">
            <a:solidFill>
              <a:schemeClr val="bg1"/>
            </a:solidFill>
            <a:round/>
          </a:ln>
          <a:effectLst>
            <a:outerShdw blurRad="63500" sx="102000" sy="102000" algn="ctr" rotWithShape="0">
              <a:prstClr val="black">
                <a:alpha val="40000"/>
              </a:prstClr>
            </a:outerShdw>
          </a:effectLst>
        </p:spPr>
        <p:txBody>
          <a:bodyPr anchor="ctr" anchorCtr="0"/>
          <a:lstStyle>
            <a:lvl1pPr marL="0" indent="0" algn="ctr">
              <a:buNone/>
              <a:defRPr sz="2000" b="1">
                <a:solidFill>
                  <a:schemeClr val="bg1"/>
                </a:solidFill>
              </a:defRPr>
            </a:lvl1pPr>
          </a:lstStyle>
          <a:p>
            <a:pPr lvl="0"/>
            <a:r>
              <a:rPr lang="en-US" dirty="0" smtClean="0"/>
              <a:t>Topic 1</a:t>
            </a:r>
            <a:endParaRPr lang="en-US" dirty="0"/>
          </a:p>
        </p:txBody>
      </p:sp>
      <p:sp>
        <p:nvSpPr>
          <p:cNvPr id="24" name="Text Placeholder 21"/>
          <p:cNvSpPr>
            <a:spLocks noGrp="1"/>
          </p:cNvSpPr>
          <p:nvPr>
            <p:ph type="body" sz="quarter" idx="12" hasCustomPrompt="1"/>
          </p:nvPr>
        </p:nvSpPr>
        <p:spPr>
          <a:xfrm>
            <a:off x="1099457" y="2387592"/>
            <a:ext cx="6875463" cy="838200"/>
          </a:xfrm>
          <a:prstGeom prst="roundRect">
            <a:avLst/>
          </a:prstGeom>
          <a:solidFill>
            <a:srgbClr val="CE1126"/>
          </a:solidFill>
          <a:ln w="38100" cap="rnd">
            <a:solidFill>
              <a:schemeClr val="bg1"/>
            </a:solidFill>
            <a:round/>
          </a:ln>
          <a:effectLst>
            <a:outerShdw blurRad="63500" sx="102000" sy="102000" algn="ctr" rotWithShape="0">
              <a:prstClr val="black">
                <a:alpha val="40000"/>
              </a:prstClr>
            </a:outerShdw>
          </a:effectLst>
        </p:spPr>
        <p:txBody>
          <a:bodyPr anchor="ctr" anchorCtr="0"/>
          <a:lstStyle>
            <a:lvl1pPr marL="0" indent="0" algn="ctr">
              <a:buNone/>
              <a:defRPr sz="2000" b="1">
                <a:solidFill>
                  <a:schemeClr val="bg1"/>
                </a:solidFill>
              </a:defRPr>
            </a:lvl1pPr>
          </a:lstStyle>
          <a:p>
            <a:pPr lvl="0"/>
            <a:r>
              <a:rPr lang="en-US" dirty="0" smtClean="0"/>
              <a:t>Topic 2</a:t>
            </a:r>
            <a:endParaRPr lang="en-US" dirty="0"/>
          </a:p>
        </p:txBody>
      </p:sp>
      <p:sp>
        <p:nvSpPr>
          <p:cNvPr id="25" name="Text Placeholder 21"/>
          <p:cNvSpPr>
            <a:spLocks noGrp="1"/>
          </p:cNvSpPr>
          <p:nvPr>
            <p:ph type="body" sz="quarter" idx="13" hasCustomPrompt="1"/>
          </p:nvPr>
        </p:nvSpPr>
        <p:spPr>
          <a:xfrm>
            <a:off x="1099457" y="3335859"/>
            <a:ext cx="6875463" cy="838200"/>
          </a:xfrm>
          <a:prstGeom prst="roundRect">
            <a:avLst/>
          </a:prstGeom>
          <a:solidFill>
            <a:srgbClr val="CE1126"/>
          </a:solidFill>
          <a:ln w="38100" cap="rnd">
            <a:solidFill>
              <a:schemeClr val="bg1"/>
            </a:solidFill>
            <a:round/>
          </a:ln>
          <a:effectLst>
            <a:outerShdw blurRad="63500" sx="102000" sy="102000" algn="ctr" rotWithShape="0">
              <a:prstClr val="black">
                <a:alpha val="40000"/>
              </a:prstClr>
            </a:outerShdw>
          </a:effectLst>
        </p:spPr>
        <p:txBody>
          <a:bodyPr anchor="ctr" anchorCtr="0"/>
          <a:lstStyle>
            <a:lvl1pPr marL="0" indent="0" algn="ctr">
              <a:buNone/>
              <a:defRPr sz="2000" b="1">
                <a:solidFill>
                  <a:schemeClr val="bg1"/>
                </a:solidFill>
              </a:defRPr>
            </a:lvl1pPr>
          </a:lstStyle>
          <a:p>
            <a:pPr lvl="0"/>
            <a:r>
              <a:rPr lang="en-US" dirty="0" smtClean="0"/>
              <a:t>Topic 3</a:t>
            </a:r>
            <a:endParaRPr lang="en-US" dirty="0"/>
          </a:p>
        </p:txBody>
      </p:sp>
      <p:sp>
        <p:nvSpPr>
          <p:cNvPr id="26" name="Text Placeholder 21"/>
          <p:cNvSpPr>
            <a:spLocks noGrp="1"/>
          </p:cNvSpPr>
          <p:nvPr>
            <p:ph type="body" sz="quarter" idx="14" hasCustomPrompt="1"/>
          </p:nvPr>
        </p:nvSpPr>
        <p:spPr>
          <a:xfrm>
            <a:off x="1099457" y="4326459"/>
            <a:ext cx="6875463" cy="838200"/>
          </a:xfrm>
          <a:prstGeom prst="roundRect">
            <a:avLst/>
          </a:prstGeom>
          <a:solidFill>
            <a:srgbClr val="CE1126"/>
          </a:solidFill>
          <a:ln w="38100" cap="rnd">
            <a:solidFill>
              <a:schemeClr val="bg1"/>
            </a:solidFill>
            <a:round/>
          </a:ln>
          <a:effectLst>
            <a:outerShdw blurRad="63500" sx="102000" sy="102000" algn="ctr" rotWithShape="0">
              <a:prstClr val="black">
                <a:alpha val="40000"/>
              </a:prstClr>
            </a:outerShdw>
          </a:effectLst>
        </p:spPr>
        <p:txBody>
          <a:bodyPr anchor="ctr" anchorCtr="0"/>
          <a:lstStyle>
            <a:lvl1pPr marL="0" indent="0" algn="ctr">
              <a:buNone/>
              <a:defRPr sz="2000" b="1">
                <a:solidFill>
                  <a:schemeClr val="bg1"/>
                </a:solidFill>
              </a:defRPr>
            </a:lvl1pPr>
          </a:lstStyle>
          <a:p>
            <a:pPr lvl="0"/>
            <a:r>
              <a:rPr lang="en-US" dirty="0" smtClean="0"/>
              <a:t>Topic 4</a:t>
            </a:r>
            <a:endParaRPr lang="en-US" dirty="0"/>
          </a:p>
        </p:txBody>
      </p:sp>
      <p:sp>
        <p:nvSpPr>
          <p:cNvPr id="27" name="Text Placeholder 21"/>
          <p:cNvSpPr>
            <a:spLocks noGrp="1"/>
          </p:cNvSpPr>
          <p:nvPr>
            <p:ph type="body" sz="quarter" idx="15" hasCustomPrompt="1"/>
          </p:nvPr>
        </p:nvSpPr>
        <p:spPr>
          <a:xfrm>
            <a:off x="1099457" y="5317059"/>
            <a:ext cx="6875463" cy="838200"/>
          </a:xfrm>
          <a:prstGeom prst="roundRect">
            <a:avLst/>
          </a:prstGeom>
          <a:solidFill>
            <a:srgbClr val="CE1126"/>
          </a:solidFill>
          <a:ln w="38100" cap="rnd">
            <a:solidFill>
              <a:schemeClr val="bg1"/>
            </a:solidFill>
            <a:round/>
          </a:ln>
          <a:effectLst>
            <a:outerShdw blurRad="63500" sx="102000" sy="102000" algn="ctr" rotWithShape="0">
              <a:prstClr val="black">
                <a:alpha val="40000"/>
              </a:prstClr>
            </a:outerShdw>
          </a:effectLst>
        </p:spPr>
        <p:txBody>
          <a:bodyPr anchor="ctr" anchorCtr="0"/>
          <a:lstStyle>
            <a:lvl1pPr marL="0" indent="0" algn="ctr">
              <a:buNone/>
              <a:defRPr sz="2000" b="1">
                <a:solidFill>
                  <a:schemeClr val="bg1"/>
                </a:solidFill>
              </a:defRPr>
            </a:lvl1pPr>
          </a:lstStyle>
          <a:p>
            <a:pPr lvl="0"/>
            <a:r>
              <a:rPr lang="en-US" dirty="0" smtClean="0"/>
              <a:t>Topic 5</a:t>
            </a:r>
            <a:endParaRPr lang="en-US" dirty="0"/>
          </a:p>
        </p:txBody>
      </p:sp>
    </p:spTree>
    <p:extLst>
      <p:ext uri="{BB962C8B-B14F-4D97-AF65-F5344CB8AC3E}">
        <p14:creationId xmlns:p14="http://schemas.microsoft.com/office/powerpoint/2010/main" val="286668189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Bulle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077200" cy="5184576"/>
          </a:xfrm>
        </p:spPr>
        <p:txBody>
          <a:bodyPr/>
          <a:lstStyle>
            <a:lvl1pPr marL="457200" indent="-457200">
              <a:buClr>
                <a:srgbClr val="CE1126"/>
              </a:buClr>
              <a:buFont typeface="Wingdings" pitchFamily="2" charset="2"/>
              <a:buChar char="§"/>
              <a:defRPr sz="2800"/>
            </a:lvl1pPr>
            <a:lvl2pPr marL="800100" indent="-342900">
              <a:buClr>
                <a:srgbClr val="C00000"/>
              </a:buClr>
              <a:buFont typeface="Wingdings" pitchFamily="2" charset="2"/>
              <a:buChar char="§"/>
              <a:defRPr sz="2400"/>
            </a:lvl2pPr>
            <a:lvl3pPr marL="1257300" indent="-342900">
              <a:buClr>
                <a:srgbClr val="C00000"/>
              </a:buClr>
              <a:buFont typeface="Wingdings" pitchFamily="2" charset="2"/>
              <a:buChar char="§"/>
              <a:defRPr sz="2000"/>
            </a:lvl3pPr>
            <a:lvl4pPr marL="1657350" indent="-285750">
              <a:buClr>
                <a:srgbClr val="C00000"/>
              </a:buClr>
              <a:buFont typeface="Wingdings" pitchFamily="2" charset="2"/>
              <a:buChar char="§"/>
              <a:defRPr sz="1800"/>
            </a:lvl4pPr>
            <a:lvl5pPr marL="2114550" indent="-285750">
              <a:buClr>
                <a:srgbClr val="C00000"/>
              </a:buClr>
              <a:buFont typeface="Wingdings" pitchFamily="2" charset="2"/>
              <a:buChar char="§"/>
              <a:defRPr sz="1800"/>
            </a:lvl5pPr>
          </a:lstStyle>
          <a:p>
            <a:pPr lvl="0"/>
            <a:r>
              <a:rPr lang="en-US" smtClean="0"/>
              <a:t>Click to edit Master text styles</a:t>
            </a:r>
          </a:p>
          <a:p>
            <a:pPr lvl="1"/>
            <a:r>
              <a:rPr lang="en-US" smtClean="0"/>
              <a:t>Second level</a:t>
            </a:r>
          </a:p>
        </p:txBody>
      </p:sp>
      <p:sp>
        <p:nvSpPr>
          <p:cNvPr id="2"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Title</a:t>
            </a:r>
            <a:endParaRPr lang="en-GB" dirty="0"/>
          </a:p>
        </p:txBody>
      </p:sp>
      <p:sp>
        <p:nvSpPr>
          <p:cNvPr id="6" name="Text Placeholder 5"/>
          <p:cNvSpPr>
            <a:spLocks noGrp="1"/>
          </p:cNvSpPr>
          <p:nvPr>
            <p:ph type="body" sz="quarter" idx="10"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
        <p:nvSpPr>
          <p:cNvPr id="11" name="Rectangle 10"/>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4" name="Rectangle 13"/>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Tree>
    <p:extLst>
      <p:ext uri="{BB962C8B-B14F-4D97-AF65-F5344CB8AC3E}">
        <p14:creationId xmlns:p14="http://schemas.microsoft.com/office/powerpoint/2010/main" val="99169374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 and Graphic Slide">
    <p:spTree>
      <p:nvGrpSpPr>
        <p:cNvPr id="1" name=""/>
        <p:cNvGrpSpPr/>
        <p:nvPr/>
      </p:nvGrpSpPr>
      <p:grpSpPr>
        <a:xfrm>
          <a:off x="0" y="0"/>
          <a:ext cx="0" cy="0"/>
          <a:chOff x="0" y="0"/>
          <a:chExt cx="0" cy="0"/>
        </a:xfrm>
      </p:grpSpPr>
      <p:sp>
        <p:nvSpPr>
          <p:cNvPr id="44" name="Content Placeholder 2"/>
          <p:cNvSpPr>
            <a:spLocks noGrp="1"/>
          </p:cNvSpPr>
          <p:nvPr>
            <p:ph idx="1"/>
          </p:nvPr>
        </p:nvSpPr>
        <p:spPr>
          <a:xfrm>
            <a:off x="457200" y="1196751"/>
            <a:ext cx="3970784" cy="5184577"/>
          </a:xfrm>
        </p:spPr>
        <p:txBody>
          <a:bodyPr/>
          <a:lstStyle>
            <a:lvl1pPr marL="457200" indent="-457200">
              <a:buClr>
                <a:srgbClr val="CE1126"/>
              </a:buClr>
              <a:buFont typeface="Wingdings" pitchFamily="2" charset="2"/>
              <a:buChar char="§"/>
              <a:defRPr sz="2800">
                <a:solidFill>
                  <a:schemeClr val="tx1"/>
                </a:solidFill>
              </a:defRPr>
            </a:lvl1pPr>
            <a:lvl2pPr marL="742950" indent="-285750">
              <a:buClr>
                <a:srgbClr val="C00000"/>
              </a:buClr>
              <a:buFont typeface="Wingdings" pitchFamily="2" charset="2"/>
              <a:buChar char="§"/>
              <a:defRPr sz="2400">
                <a:solidFill>
                  <a:schemeClr val="tx1"/>
                </a:solidFill>
              </a:defRPr>
            </a:lvl2pPr>
            <a:lvl3pPr marL="1143000" indent="-228600">
              <a:buClr>
                <a:srgbClr val="C00000"/>
              </a:buClr>
              <a:buFont typeface="Wingdings" pitchFamily="2" charset="2"/>
              <a:buChar char="§"/>
              <a:defRPr sz="2000">
                <a:solidFill>
                  <a:schemeClr val="tx1"/>
                </a:solidFill>
              </a:defRPr>
            </a:lvl3pPr>
            <a:lvl4pPr marL="1600200" indent="-228600">
              <a:buClr>
                <a:srgbClr val="C00000"/>
              </a:buClr>
              <a:buFont typeface="Wingdings" pitchFamily="2" charset="2"/>
              <a:buChar char="§"/>
              <a:defRPr sz="1800">
                <a:solidFill>
                  <a:schemeClr val="tx1"/>
                </a:solidFill>
              </a:defRPr>
            </a:lvl4pPr>
            <a:lvl5pPr marL="2057400" indent="-228600">
              <a:buClr>
                <a:srgbClr val="C00000"/>
              </a:buClr>
              <a:buFont typeface="Wingdings" pitchFamily="2" charset="2"/>
              <a:buChar cha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7" name="Picture Placeholder 46"/>
          <p:cNvSpPr>
            <a:spLocks noGrp="1"/>
          </p:cNvSpPr>
          <p:nvPr>
            <p:ph type="pic" sz="quarter" idx="11" hasCustomPrompt="1"/>
          </p:nvPr>
        </p:nvSpPr>
        <p:spPr>
          <a:xfrm>
            <a:off x="4643438" y="1196751"/>
            <a:ext cx="4105275" cy="5184577"/>
          </a:xfrm>
        </p:spPr>
        <p:txBody>
          <a:bodyPr/>
          <a:lstStyle>
            <a:lvl1pPr marL="0" indent="0">
              <a:buNone/>
              <a:defRPr sz="2400" i="1"/>
            </a:lvl1pPr>
          </a:lstStyle>
          <a:p>
            <a:r>
              <a:rPr lang="en-US" dirty="0" smtClean="0"/>
              <a:t>Graphic</a:t>
            </a:r>
            <a:endParaRPr lang="en-US" dirty="0"/>
          </a:p>
        </p:txBody>
      </p:sp>
      <p:sp>
        <p:nvSpPr>
          <p:cNvPr id="19"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Slide Title</a:t>
            </a:r>
            <a:endParaRPr lang="en-GB" dirty="0"/>
          </a:p>
        </p:txBody>
      </p:sp>
      <p:sp>
        <p:nvSpPr>
          <p:cNvPr id="20" name="Text Placeholder 5"/>
          <p:cNvSpPr>
            <a:spLocks noGrp="1"/>
          </p:cNvSpPr>
          <p:nvPr>
            <p:ph type="body" sz="quarter" idx="10"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
        <p:nvSpPr>
          <p:cNvPr id="11" name="Rectangle 10"/>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2" name="Rectangle 11"/>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Tree>
    <p:extLst>
      <p:ext uri="{BB962C8B-B14F-4D97-AF65-F5344CB8AC3E}">
        <p14:creationId xmlns:p14="http://schemas.microsoft.com/office/powerpoint/2010/main" val="3174396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8" name="Text Placeholder 5"/>
          <p:cNvSpPr>
            <a:spLocks noGrp="1"/>
          </p:cNvSpPr>
          <p:nvPr>
            <p:ph type="body" sz="quarter" idx="13" hasCustomPrompt="1"/>
          </p:nvPr>
        </p:nvSpPr>
        <p:spPr>
          <a:xfrm>
            <a:off x="520451" y="548680"/>
            <a:ext cx="7075885"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
        <p:nvSpPr>
          <p:cNvPr id="15" name="Title 1"/>
          <p:cNvSpPr>
            <a:spLocks noGrp="1"/>
          </p:cNvSpPr>
          <p:nvPr>
            <p:ph type="title" hasCustomPrompt="1"/>
          </p:nvPr>
        </p:nvSpPr>
        <p:spPr>
          <a:xfrm>
            <a:off x="251521" y="188640"/>
            <a:ext cx="7344815" cy="360040"/>
          </a:xfrm>
        </p:spPr>
        <p:txBody>
          <a:bodyPr/>
          <a:lstStyle>
            <a:lvl1pPr algn="l">
              <a:defRPr sz="2800" b="1">
                <a:solidFill>
                  <a:schemeClr val="tx1"/>
                </a:solidFill>
              </a:defRPr>
            </a:lvl1pPr>
          </a:lstStyle>
          <a:p>
            <a:r>
              <a:rPr lang="en-US" dirty="0" smtClean="0"/>
              <a:t>Slide Title</a:t>
            </a:r>
            <a:endParaRPr lang="en-GB" dirty="0"/>
          </a:p>
        </p:txBody>
      </p:sp>
      <p:sp>
        <p:nvSpPr>
          <p:cNvPr id="13" name="Rectangle 12"/>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4" name="Rectangle 13"/>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Tree>
    <p:extLst>
      <p:ext uri="{BB962C8B-B14F-4D97-AF65-F5344CB8AC3E}">
        <p14:creationId xmlns:p14="http://schemas.microsoft.com/office/powerpoint/2010/main" val="252961389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c Slide- No Logo">
    <p:spTree>
      <p:nvGrpSpPr>
        <p:cNvPr id="1" name=""/>
        <p:cNvGrpSpPr/>
        <p:nvPr/>
      </p:nvGrpSpPr>
      <p:grpSpPr>
        <a:xfrm>
          <a:off x="0" y="0"/>
          <a:ext cx="0" cy="0"/>
          <a:chOff x="0" y="0"/>
          <a:chExt cx="0" cy="0"/>
        </a:xfrm>
      </p:grpSpPr>
      <p:sp>
        <p:nvSpPr>
          <p:cNvPr id="8" name="Text Placeholder 5"/>
          <p:cNvSpPr>
            <a:spLocks noGrp="1"/>
          </p:cNvSpPr>
          <p:nvPr>
            <p:ph type="body" sz="quarter" idx="13"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sp>
        <p:nvSpPr>
          <p:cNvPr id="15"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Slide Title</a:t>
            </a:r>
            <a:endParaRPr lang="en-GB" dirty="0"/>
          </a:p>
        </p:txBody>
      </p:sp>
      <p:sp>
        <p:nvSpPr>
          <p:cNvPr id="11" name="Rectangle 10"/>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2" name="Rectangle 11"/>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Tree>
    <p:extLst>
      <p:ext uri="{BB962C8B-B14F-4D97-AF65-F5344CB8AC3E}">
        <p14:creationId xmlns:p14="http://schemas.microsoft.com/office/powerpoint/2010/main" val="25836011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phic Slide- No Logo No Sidebar">
    <p:spTree>
      <p:nvGrpSpPr>
        <p:cNvPr id="1" name=""/>
        <p:cNvGrpSpPr/>
        <p:nvPr/>
      </p:nvGrpSpPr>
      <p:grpSpPr>
        <a:xfrm>
          <a:off x="0" y="0"/>
          <a:ext cx="0" cy="0"/>
          <a:chOff x="0" y="0"/>
          <a:chExt cx="0" cy="0"/>
        </a:xfrm>
      </p:grpSpPr>
      <p:sp>
        <p:nvSpPr>
          <p:cNvPr id="8" name="Text Placeholder 5"/>
          <p:cNvSpPr>
            <a:spLocks noGrp="1"/>
          </p:cNvSpPr>
          <p:nvPr>
            <p:ph type="body" sz="quarter" idx="13"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sp>
        <p:nvSpPr>
          <p:cNvPr id="15"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Slide Title</a:t>
            </a:r>
            <a:endParaRPr lang="en-GB" dirty="0"/>
          </a:p>
        </p:txBody>
      </p:sp>
    </p:spTree>
    <p:extLst>
      <p:ext uri="{BB962C8B-B14F-4D97-AF65-F5344CB8AC3E}">
        <p14:creationId xmlns:p14="http://schemas.microsoft.com/office/powerpoint/2010/main" val="391598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age with Logo">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Tree>
    <p:extLst>
      <p:ext uri="{BB962C8B-B14F-4D97-AF65-F5344CB8AC3E}">
        <p14:creationId xmlns:p14="http://schemas.microsoft.com/office/powerpoint/2010/main" val="37087366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defTabSz="914400">
              <a:defRPr/>
            </a:pPr>
            <a:fld id="{4115356A-A4D1-485B-97E7-35D204D8DCA7}" type="datetimeFigureOut">
              <a:rPr lang="en-GB">
                <a:solidFill>
                  <a:prstClr val="black">
                    <a:tint val="75000"/>
                  </a:prstClr>
                </a:solidFill>
              </a:rPr>
              <a:pPr defTabSz="914400">
                <a:defRPr/>
              </a:pPr>
              <a:t>12/01/2016</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914400">
              <a:defRPr/>
            </a:pPr>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defTabSz="914400">
              <a:defRPr/>
            </a:pPr>
            <a:fld id="{23EB15D3-AB4C-41A1-9DF8-D142BA9F6E5E}" type="slidenum">
              <a:rPr lang="en-GB">
                <a:solidFill>
                  <a:prstClr val="black">
                    <a:tint val="75000"/>
                  </a:prstClr>
                </a:solidFill>
              </a:rPr>
              <a:pPr defTabSz="914400">
                <a:defRPr/>
              </a:pPr>
              <a:t>‹#›</a:t>
            </a:fld>
            <a:endParaRPr lang="en-GB" dirty="0">
              <a:solidFill>
                <a:prstClr val="black">
                  <a:tint val="75000"/>
                </a:prstClr>
              </a:solidFill>
            </a:endParaRPr>
          </a:p>
        </p:txBody>
      </p:sp>
    </p:spTree>
    <p:extLst>
      <p:ext uri="{BB962C8B-B14F-4D97-AF65-F5344CB8AC3E}">
        <p14:creationId xmlns:p14="http://schemas.microsoft.com/office/powerpoint/2010/main" val="368795376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80" r:id="rId3"/>
    <p:sldLayoutId id="2147483662" r:id="rId4"/>
    <p:sldLayoutId id="2147483663" r:id="rId5"/>
    <p:sldLayoutId id="2147483664" r:id="rId6"/>
    <p:sldLayoutId id="2147483665" r:id="rId7"/>
    <p:sldLayoutId id="2147483679" r:id="rId8"/>
    <p:sldLayoutId id="2147483666" r:id="rId9"/>
    <p:sldLayoutId id="2147483667" r:id="rId10"/>
    <p:sldLayoutId id="2147483681" r:id="rId11"/>
    <p:sldLayoutId id="2147483682" r:id="rId12"/>
    <p:sldLayoutId id="2147483683" r:id="rId13"/>
    <p:sldLayoutId id="2147483684" r:id="rId14"/>
    <p:sldLayoutId id="2147483685" r:id="rId15"/>
    <p:sldLayoutId id="2147483686" r:id="rId16"/>
  </p:sldLayoutIdLst>
  <p:timing>
    <p:tnLst>
      <p:par>
        <p:cTn id="1" dur="indefinite" restart="never" nodeType="tmRoot"/>
      </p:par>
    </p:tnLst>
  </p:timing>
  <p:txStyles>
    <p:titleStyle>
      <a:lvl1pPr algn="ctr" rtl="0" eaLnBrk="1" fontAlgn="base" hangingPunct="1">
        <a:spcBef>
          <a:spcPct val="0"/>
        </a:spcBef>
        <a:spcAft>
          <a:spcPct val="0"/>
        </a:spcAft>
        <a:defRPr sz="4400" b="1" kern="1200">
          <a:solidFill>
            <a:srgbClr val="CE1126"/>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CE1126"/>
        </a:buClr>
        <a:buFont typeface="Wingdings" pitchFamily="2" charset="2"/>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CE1126"/>
        </a:buClr>
        <a:buFont typeface="Wingdings" pitchFamily="2" charset="2"/>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CE1126"/>
        </a:buClr>
        <a:buFont typeface="Wingdings" pitchFamily="2" charset="2"/>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CE1126"/>
        </a:buClr>
        <a:buFont typeface="Wingdings" pitchFamily="2" charset="2"/>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CE1126"/>
        </a:buClr>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0"/>
          </p:nvPr>
        </p:nvSpPr>
        <p:spPr>
          <a:xfrm>
            <a:off x="317241" y="1219200"/>
            <a:ext cx="8498149" cy="677839"/>
          </a:xfrm>
        </p:spPr>
        <p:txBody>
          <a:bodyPr/>
          <a:lstStyle/>
          <a:p>
            <a:pPr algn="r"/>
            <a:endParaRPr lang="en-US" sz="3600" dirty="0"/>
          </a:p>
          <a:p>
            <a:pPr algn="ctr"/>
            <a:r>
              <a:rPr lang="en-US" sz="3600" dirty="0" err="1" smtClean="0"/>
              <a:t>CommVault</a:t>
            </a:r>
            <a:r>
              <a:rPr lang="en-US" sz="3600" dirty="0" smtClean="0"/>
              <a:t> Wellness</a:t>
            </a:r>
          </a:p>
          <a:p>
            <a:pPr algn="ctr"/>
            <a:r>
              <a:rPr lang="en-US" sz="3600" smtClean="0"/>
              <a:t>Assessment</a:t>
            </a:r>
            <a:endParaRPr lang="en-US" sz="3600" dirty="0" smtClean="0"/>
          </a:p>
          <a:p>
            <a:pPr algn="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2000" dirty="0" smtClean="0"/>
              <a:t>Enterprise Consulting Services</a:t>
            </a:r>
            <a:br>
              <a:rPr lang="en-US" sz="2000" dirty="0" smtClean="0"/>
            </a:br>
            <a:r>
              <a:rPr lang="en-US" sz="2000" dirty="0" err="1" smtClean="0"/>
              <a:t>${ReportDate}</a:t>
            </a:r>
            <a:endParaRPr lang="en-US" sz="2000" dirty="0"/>
          </a:p>
        </p:txBody>
      </p:sp>
      <p:sp>
        <p:nvSpPr>
          <p:cNvPr id="3" name="Rectangle 3"/>
          <p:cNvSpPr txBox="1">
            <a:spLocks noChangeArrowheads="1"/>
          </p:cNvSpPr>
          <p:nvPr/>
        </p:nvSpPr>
        <p:spPr>
          <a:xfrm>
            <a:off x="457201" y="3035830"/>
            <a:ext cx="8274028" cy="1236134"/>
          </a:xfrm>
          <a:prstGeom prst="rect">
            <a:avLst/>
          </a:prstGeom>
        </p:spPr>
        <p:txBody>
          <a:bodyPr/>
          <a:lstStyle>
            <a:lvl1pPr marL="342900" indent="-342900" algn="l" defTabSz="457200" rtl="0" eaLnBrk="0" fontAlgn="base" hangingPunct="0">
              <a:spcBef>
                <a:spcPct val="20000"/>
              </a:spcBef>
              <a:spcAft>
                <a:spcPct val="0"/>
              </a:spcAft>
              <a:buClr>
                <a:srgbClr val="800000"/>
              </a:buClr>
              <a:buSzPct val="100000"/>
              <a:buFont typeface="Webdings" pitchFamily="18" charset="2"/>
              <a:buChar char=""/>
              <a:defRPr sz="2800" kern="1200">
                <a:solidFill>
                  <a:schemeClr val="tx1"/>
                </a:solidFill>
                <a:latin typeface="+mn-lt"/>
                <a:ea typeface="MS PGothic" pitchFamily="34" charset="-128"/>
                <a:cs typeface="ＭＳ Ｐゴシック" pitchFamily="-112" charset="-128"/>
              </a:defRPr>
            </a:lvl1pPr>
            <a:lvl2pPr marL="742950" indent="-28575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None/>
            </a:pPr>
            <a:r>
              <a:rPr lang="en-US" sz="1800" b="1" dirty="0"/>
              <a:t/>
            </a:r>
            <a:br>
              <a:rPr lang="en-US" sz="1800" b="1" dirty="0"/>
            </a:br>
            <a:r>
              <a:rPr lang="en-US" sz="1400" b="1" dirty="0" smtClean="0"/>
              <a:t>Presented for</a:t>
            </a:r>
          </a:p>
          <a:p>
            <a:pPr marL="0" indent="0" algn="ctr" eaLnBrk="1" hangingPunct="1">
              <a:lnSpc>
                <a:spcPct val="90000"/>
              </a:lnSpc>
              <a:buNone/>
            </a:pPr>
            <a:r>
              <a:rPr lang="en-US" sz="1400" b="1" dirty="0" err="1" smtClean="0"/>
              <a:t>${CustomerName}</a:t>
            </a:r>
          </a:p>
          <a:p>
            <a:pPr algn="ctr" eaLnBrk="1" hangingPunct="1">
              <a:lnSpc>
                <a:spcPct val="90000"/>
              </a:lnSpc>
            </a:pPr>
            <a:endParaRPr lang="en-US" sz="1000" dirty="0" smtClean="0"/>
          </a:p>
          <a:p>
            <a:pPr algn="ctr" eaLnBrk="1" hangingPunct="1">
              <a:lnSpc>
                <a:spcPct val="90000"/>
              </a:lnSpc>
            </a:pPr>
            <a:endParaRPr lang="en-US" sz="1000" dirty="0" smtClean="0"/>
          </a:p>
          <a:p>
            <a:pPr marL="0" indent="0" algn="ctr" eaLnBrk="1" hangingPunct="1">
              <a:lnSpc>
                <a:spcPct val="90000"/>
              </a:lnSpc>
              <a:buNone/>
            </a:pPr>
            <a:endParaRPr lang="en-US" sz="1000" dirty="0" smtClean="0"/>
          </a:p>
        </p:txBody>
      </p:sp>
    </p:spTree>
    <p:extLst>
      <p:ext uri="{BB962C8B-B14F-4D97-AF65-F5344CB8AC3E}">
        <p14:creationId xmlns:p14="http://schemas.microsoft.com/office/powerpoint/2010/main" val="1145237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Onsite Objectives</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err="1">
                <a:solidFill>
                  <a:srgbClr val="010204"/>
                </a:solidFill>
              </a:rPr>
              <a:t>CommVault</a:t>
            </a:r>
            <a:r>
              <a:rPr lang="en-US" sz="2400" dirty="0">
                <a:solidFill>
                  <a:srgbClr val="010204"/>
                </a:solidFill>
              </a:rPr>
              <a:t> performed a </a:t>
            </a:r>
            <a:r>
              <a:rPr lang="en-US" sz="2400" dirty="0" err="1">
                <a:solidFill>
                  <a:srgbClr val="010204"/>
                </a:solidFill>
              </a:rPr>
              <a:t>CommVault</a:t>
            </a:r>
            <a:r>
              <a:rPr lang="en-US" sz="2400" dirty="0">
                <a:solidFill>
                  <a:srgbClr val="010204"/>
                </a:solidFill>
              </a:rPr>
              <a:t> Wellness Assessment at the facility located in </a:t>
            </a:r>
            <a:r>
              <a:rPr lang="en-US" sz="2400" dirty="0" err="1">
                <a:solidFill>
                  <a:srgbClr val="010204"/>
                </a:solidFill>
              </a:rPr>
              <a:t>${ProductLocation}</a:t>
            </a:r>
            <a:r>
              <a:rPr lang="en-US" sz="2400" dirty="0">
                <a:solidFill>
                  <a:srgbClr val="010204"/>
                </a:solidFill>
              </a:rPr>
              <a:t> on </a:t>
            </a:r>
            <a:r>
              <a:rPr lang="en-US" sz="2400" dirty="0" err="1">
                <a:solidFill>
                  <a:srgbClr val="010204"/>
                </a:solidFill>
              </a:rPr>
              <a:t>${EvaluationPeriod}</a:t>
            </a:r>
            <a:r>
              <a:rPr lang="en-US" sz="2400" dirty="0">
                <a:solidFill>
                  <a:srgbClr val="010204"/>
                </a:solidFill>
              </a:rPr>
              <a:t>. </a:t>
            </a:r>
            <a:r>
              <a:rPr lang="en-US" sz="2400" dirty="0" err="1">
                <a:solidFill>
                  <a:srgbClr val="010204"/>
                </a:solidFill>
              </a:rPr>
              <a:t>CommVault</a:t>
            </a:r>
            <a:r>
              <a:rPr lang="en-US" sz="2400" dirty="0">
                <a:solidFill>
                  <a:srgbClr val="010204"/>
                </a:solidFill>
              </a:rPr>
              <a:t> collected current-state data of the existing server and network infrastructure, applications, data distribution, and retention requirements.  From this collected information, the </a:t>
            </a:r>
            <a:r>
              <a:rPr lang="en-US" sz="2400" dirty="0" err="1">
                <a:solidFill>
                  <a:srgbClr val="010204"/>
                </a:solidFill>
              </a:rPr>
              <a:t>CommVault</a:t>
            </a:r>
            <a:r>
              <a:rPr lang="en-US" sz="2400" dirty="0">
                <a:solidFill>
                  <a:srgbClr val="010204"/>
                </a:solidFill>
              </a:rPr>
              <a:t> and </a:t>
            </a:r>
            <a:r>
              <a:rPr lang="en-US" sz="2400" dirty="0" err="1">
                <a:solidFill>
                  <a:srgbClr val="010204"/>
                </a:solidFill>
              </a:rPr>
              <a:t>${CustomerName}</a:t>
            </a:r>
            <a:r>
              <a:rPr lang="en-US" sz="2400" dirty="0">
                <a:solidFill>
                  <a:srgbClr val="010204"/>
                </a:solidFill>
              </a:rPr>
              <a:t> staff worked together to analyze the </a:t>
            </a:r>
            <a:r>
              <a:rPr lang="en-US" sz="2400" dirty="0" err="1">
                <a:solidFill>
                  <a:srgbClr val="010204"/>
                </a:solidFill>
              </a:rPr>
              <a:t>CommVault</a:t>
            </a:r>
            <a:r>
              <a:rPr lang="en-US" sz="2400" dirty="0">
                <a:solidFill>
                  <a:srgbClr val="010204"/>
                </a:solidFill>
              </a:rPr>
              <a:t> infrastructure. The areas addressed are summarized in the table on the next slide.</a:t>
            </a:r>
            <a:endParaRPr lang="en-US" sz="2800" dirty="0" smtClean="0">
              <a:solidFill>
                <a:srgbClr val="010204"/>
              </a:solidFill>
              <a:latin typeface="+mn-lt"/>
            </a:endParaRPr>
          </a:p>
        </p:txBody>
      </p:sp>
    </p:spTree>
    <p:extLst>
      <p:ext uri="{BB962C8B-B14F-4D97-AF65-F5344CB8AC3E}">
        <p14:creationId xmlns:p14="http://schemas.microsoft.com/office/powerpoint/2010/main" val="2661536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Onsite Objectives (contd.)</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20454180"/>
              </p:ext>
            </p:extLst>
          </p:nvPr>
        </p:nvGraphicFramePr>
        <p:xfrm>
          <a:off x="410495" y="1397000"/>
          <a:ext cx="8350046" cy="4429760"/>
        </p:xfrm>
        <a:graphic>
          <a:graphicData uri="http://schemas.openxmlformats.org/drawingml/2006/table">
            <a:tbl>
              <a:tblPr firstRow="1" bandRow="1">
                <a:tableStyleId>{5C22544A-7EE6-4342-B048-85BDC9FD1C3A}</a:tableStyleId>
              </a:tblPr>
              <a:tblGrid>
                <a:gridCol w="1816511"/>
                <a:gridCol w="6533535"/>
              </a:tblGrid>
              <a:tr h="370840">
                <a:tc>
                  <a:txBody>
                    <a:bodyPr/>
                    <a:lstStyle/>
                    <a:p>
                      <a:pPr algn="ctr"/>
                      <a:r>
                        <a:rPr lang="en-US" sz="1000" dirty="0" smtClean="0"/>
                        <a:t>Area Addressed</a:t>
                      </a:r>
                      <a:endParaRPr lang="en-US" sz="1000" dirty="0"/>
                    </a:p>
                  </a:txBody>
                  <a:tcPr/>
                </a:tc>
                <a:tc>
                  <a:txBody>
                    <a:bodyPr/>
                    <a:lstStyle/>
                    <a:p>
                      <a:pPr algn="ctr"/>
                      <a:r>
                        <a:rPr lang="en-US" sz="1000" dirty="0" smtClean="0"/>
                        <a:t>Explanation</a:t>
                      </a:r>
                      <a:endParaRPr lang="en-US" sz="10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Operational Issues Assessment</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Analysis of current state performance and configuration to compare with desired business and technical goals.</a:t>
                      </a:r>
                      <a:endParaRPr lang="en-US" sz="1000" dirty="0" smtClean="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Inventory &amp; Compatibility Review </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 review of software and firmware release levels validated against minimum </a:t>
                      </a:r>
                      <a:r>
                        <a:rPr lang="en-US" sz="1000" kern="1200" dirty="0" err="1" smtClean="0">
                          <a:solidFill>
                            <a:schemeClr val="dk1"/>
                          </a:solidFill>
                          <a:effectLst/>
                          <a:latin typeface="+mn-lt"/>
                          <a:ea typeface="+mn-ea"/>
                          <a:cs typeface="+mn-cs"/>
                        </a:rPr>
                        <a:t>CommVault</a:t>
                      </a:r>
                      <a:r>
                        <a:rPr lang="en-US" sz="1000" kern="1200" dirty="0" smtClean="0">
                          <a:solidFill>
                            <a:schemeClr val="dk1"/>
                          </a:solidFill>
                          <a:effectLst/>
                          <a:latin typeface="+mn-lt"/>
                          <a:ea typeface="+mn-ea"/>
                          <a:cs typeface="+mn-cs"/>
                        </a:rPr>
                        <a:t> and third-party requirements. </a:t>
                      </a:r>
                      <a:endParaRPr lang="en-US" sz="1000" dirty="0" smtClean="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CommCell Review</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 validation of the </a:t>
                      </a:r>
                      <a:r>
                        <a:rPr lang="en-US" sz="1000" kern="1200" dirty="0" err="1" smtClean="0">
                          <a:solidFill>
                            <a:schemeClr val="dk1"/>
                          </a:solidFill>
                          <a:effectLst/>
                          <a:latin typeface="+mn-lt"/>
                          <a:ea typeface="+mn-ea"/>
                          <a:cs typeface="+mn-cs"/>
                        </a:rPr>
                        <a:t>CommCell</a:t>
                      </a:r>
                      <a:r>
                        <a:rPr lang="en-US" sz="1000" kern="1200" dirty="0" smtClean="0">
                          <a:solidFill>
                            <a:schemeClr val="dk1"/>
                          </a:solidFill>
                          <a:effectLst/>
                          <a:latin typeface="+mn-lt"/>
                          <a:ea typeface="+mn-ea"/>
                          <a:cs typeface="+mn-cs"/>
                        </a:rPr>
                        <a:t> configuration (including ER Backup, Security, Critical Events, Logging, etc.).  If required, Critical Events and persistent technical issues will be escalated. </a:t>
                      </a:r>
                      <a:endParaRPr lang="en-US" sz="1000" dirty="0" smtClean="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Applications Review </a:t>
                      </a:r>
                      <a:endParaRPr lang="en-US" sz="1000" b="1" dirty="0" smtClean="0">
                        <a:latin typeface="+mn-lt"/>
                      </a:endParaRPr>
                    </a:p>
                  </a:txBody>
                  <a:tcPr/>
                </a:tc>
                <a:tc>
                  <a:txBody>
                    <a:bodyPr/>
                    <a:lstStyle/>
                    <a:p>
                      <a:r>
                        <a:rPr lang="en-US" sz="1000" kern="1200" dirty="0" smtClean="0">
                          <a:solidFill>
                            <a:schemeClr val="dk1"/>
                          </a:solidFill>
                          <a:effectLst/>
                          <a:latin typeface="+mn-lt"/>
                          <a:ea typeface="+mn-ea"/>
                          <a:cs typeface="+mn-cs"/>
                        </a:rPr>
                        <a:t>An analysis of data protection requirements for applications in the environment to validate configuration (i.e. </a:t>
                      </a:r>
                      <a:r>
                        <a:rPr lang="en-US" sz="1000" kern="1200" dirty="0" err="1" smtClean="0">
                          <a:solidFill>
                            <a:schemeClr val="dk1"/>
                          </a:solidFill>
                          <a:effectLst/>
                          <a:latin typeface="+mn-lt"/>
                          <a:ea typeface="+mn-ea"/>
                          <a:cs typeface="+mn-cs"/>
                        </a:rPr>
                        <a:t>iDataAgents</a:t>
                      </a:r>
                      <a:r>
                        <a:rPr lang="en-US" sz="1000" kern="1200" dirty="0" smtClean="0">
                          <a:solidFill>
                            <a:schemeClr val="dk1"/>
                          </a:solidFill>
                          <a:effectLst/>
                          <a:latin typeface="+mn-lt"/>
                          <a:ea typeface="+mn-ea"/>
                          <a:cs typeface="+mn-cs"/>
                        </a:rPr>
                        <a:t>, </a:t>
                      </a:r>
                      <a:r>
                        <a:rPr lang="en-US" sz="1000" kern="1200" dirty="0" err="1" smtClean="0">
                          <a:solidFill>
                            <a:schemeClr val="dk1"/>
                          </a:solidFill>
                          <a:effectLst/>
                          <a:latin typeface="+mn-lt"/>
                          <a:ea typeface="+mn-ea"/>
                          <a:cs typeface="+mn-cs"/>
                        </a:rPr>
                        <a:t>BackupSets</a:t>
                      </a:r>
                      <a:r>
                        <a:rPr lang="en-US" sz="1000" kern="1200" dirty="0" smtClean="0">
                          <a:solidFill>
                            <a:schemeClr val="dk1"/>
                          </a:solidFill>
                          <a:effectLst/>
                          <a:latin typeface="+mn-lt"/>
                          <a:ea typeface="+mn-ea"/>
                          <a:cs typeface="+mn-cs"/>
                        </a:rPr>
                        <a:t>, </a:t>
                      </a:r>
                      <a:r>
                        <a:rPr lang="en-US" sz="1000" kern="1200" dirty="0" err="1" smtClean="0">
                          <a:solidFill>
                            <a:schemeClr val="dk1"/>
                          </a:solidFill>
                          <a:effectLst/>
                          <a:latin typeface="+mn-lt"/>
                          <a:ea typeface="+mn-ea"/>
                          <a:cs typeface="+mn-cs"/>
                        </a:rPr>
                        <a:t>Subclients</a:t>
                      </a:r>
                      <a:r>
                        <a:rPr lang="en-US" sz="1000" kern="1200" dirty="0" smtClean="0">
                          <a:solidFill>
                            <a:schemeClr val="dk1"/>
                          </a:solidFill>
                          <a:effectLst/>
                          <a:latin typeface="+mn-lt"/>
                          <a:ea typeface="+mn-ea"/>
                          <a:cs typeface="+mn-cs"/>
                        </a:rPr>
                        <a:t>, etc.).   Where needed, recommendations will be provided to achieve required business and technical goals.</a:t>
                      </a:r>
                      <a:endParaRPr lang="en-US" sz="1000" dirty="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Configuration Review </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 review of Storage Policies to verify schedule configuration and media management objectives (i.e. media usage and efficiency, daily exports, etc.).  Where applicable, best-practice recommendations on policy configuration, scheduling, media management and usage will be provided.</a:t>
                      </a:r>
                      <a:endParaRPr lang="en-US" sz="1000" dirty="0" smtClean="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Operational Review</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An overall review of backup/restore successes, failures, root-causes, and exceeding data protection windows (i.e. licensing, </a:t>
                      </a:r>
                      <a:r>
                        <a:rPr lang="en-US" sz="1000" kern="1200" dirty="0" err="1" smtClean="0">
                          <a:solidFill>
                            <a:schemeClr val="dk1"/>
                          </a:solidFill>
                          <a:effectLst/>
                          <a:latin typeface="+mn-lt"/>
                          <a:ea typeface="+mn-ea"/>
                          <a:cs typeface="+mn-cs"/>
                        </a:rPr>
                        <a:t>GridStor</a:t>
                      </a:r>
                      <a:r>
                        <a:rPr lang="en-US" sz="1000" kern="1200" dirty="0" smtClean="0">
                          <a:solidFill>
                            <a:schemeClr val="dk1"/>
                          </a:solidFill>
                          <a:effectLst/>
                          <a:latin typeface="+mn-lt"/>
                          <a:ea typeface="+mn-ea"/>
                          <a:cs typeface="+mn-cs"/>
                        </a:rPr>
                        <a:t>, installed components, etc.) to be able to grow the system while avoiding/eliminating serious performance degradation issues.</a:t>
                      </a:r>
                      <a:endParaRPr lang="en-US" sz="1000" dirty="0" smtClean="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Procedural/Operational Validation </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An analysis of existing and applicable reports and configuration data.  Recommendations will be provided on operational monitoring processes, alerting mechanisms, and overall media management.</a:t>
                      </a:r>
                      <a:endParaRPr lang="en-US" sz="1000" dirty="0" smtClean="0">
                        <a:latin typeface="+mn-lt"/>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dk1"/>
                          </a:solidFill>
                          <a:effectLst/>
                          <a:latin typeface="+mn-lt"/>
                          <a:ea typeface="+mn-ea"/>
                          <a:cs typeface="+mn-cs"/>
                        </a:rPr>
                        <a:t>Scalability Review </a:t>
                      </a:r>
                      <a:endParaRPr lang="en-US" sz="1000" b="1"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effectLst/>
                          <a:latin typeface="+mn-lt"/>
                          <a:ea typeface="+mn-ea"/>
                          <a:cs typeface="+mn-cs"/>
                        </a:rPr>
                        <a:t>A performance and load analysis of the hardware, network, and </a:t>
                      </a:r>
                      <a:r>
                        <a:rPr lang="en-US" sz="1000" kern="1200" dirty="0" err="1" smtClean="0">
                          <a:solidFill>
                            <a:schemeClr val="dk1"/>
                          </a:solidFill>
                          <a:effectLst/>
                          <a:latin typeface="+mn-lt"/>
                          <a:ea typeface="+mn-ea"/>
                          <a:cs typeface="+mn-cs"/>
                        </a:rPr>
                        <a:t>MediaAgent</a:t>
                      </a:r>
                      <a:r>
                        <a:rPr lang="en-US" sz="1000" kern="1200" dirty="0" smtClean="0">
                          <a:solidFill>
                            <a:schemeClr val="dk1"/>
                          </a:solidFill>
                          <a:effectLst/>
                          <a:latin typeface="+mn-lt"/>
                          <a:ea typeface="+mn-ea"/>
                          <a:cs typeface="+mn-cs"/>
                        </a:rPr>
                        <a:t> configuration(s).  The environment is validated against </a:t>
                      </a:r>
                      <a:r>
                        <a:rPr lang="en-US" sz="1000" kern="1200" dirty="0" err="1" smtClean="0">
                          <a:solidFill>
                            <a:schemeClr val="dk1"/>
                          </a:solidFill>
                          <a:effectLst/>
                          <a:latin typeface="+mn-lt"/>
                          <a:ea typeface="+mn-ea"/>
                          <a:cs typeface="+mn-cs"/>
                        </a:rPr>
                        <a:t>CommVault</a:t>
                      </a:r>
                      <a:r>
                        <a:rPr lang="en-US" sz="1000" kern="1200" dirty="0" smtClean="0">
                          <a:solidFill>
                            <a:schemeClr val="dk1"/>
                          </a:solidFill>
                          <a:effectLst/>
                          <a:latin typeface="+mn-lt"/>
                          <a:ea typeface="+mn-ea"/>
                          <a:cs typeface="+mn-cs"/>
                        </a:rPr>
                        <a:t> Systems’ developed Scalability and Sizing Guidelines for Workgroup, Enterprise and </a:t>
                      </a:r>
                      <a:r>
                        <a:rPr lang="en-US" sz="1000" kern="1200" dirty="0" err="1" smtClean="0">
                          <a:solidFill>
                            <a:schemeClr val="dk1"/>
                          </a:solidFill>
                          <a:effectLst/>
                          <a:latin typeface="+mn-lt"/>
                          <a:ea typeface="+mn-ea"/>
                          <a:cs typeface="+mn-cs"/>
                        </a:rPr>
                        <a:t>DataCenter</a:t>
                      </a:r>
                      <a:r>
                        <a:rPr lang="en-US" sz="1000" kern="1200" dirty="0" smtClean="0">
                          <a:solidFill>
                            <a:schemeClr val="dk1"/>
                          </a:solidFill>
                          <a:effectLst/>
                          <a:latin typeface="+mn-lt"/>
                          <a:ea typeface="+mn-ea"/>
                          <a:cs typeface="+mn-cs"/>
                        </a:rPr>
                        <a:t> deployments.  Review scalability and sizing requirements with respect to current state of operations and projected data and server system growth.  Where applicable, proactive recommendations are provided on anticipated  changes to the environment.</a:t>
                      </a:r>
                      <a:endParaRPr lang="en-US" sz="1000" dirty="0" smtClean="0">
                        <a:latin typeface="+mn-lt"/>
                      </a:endParaRPr>
                    </a:p>
                  </a:txBody>
                  <a:tcPr/>
                </a:tc>
              </a:tr>
            </a:tbl>
          </a:graphicData>
        </a:graphic>
      </p:graphicFrame>
    </p:spTree>
    <p:extLst>
      <p:ext uri="{BB962C8B-B14F-4D97-AF65-F5344CB8AC3E}">
        <p14:creationId xmlns:p14="http://schemas.microsoft.com/office/powerpoint/2010/main" val="35085411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Summary of Findings and Recommendations</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Overall </a:t>
            </a:r>
            <a:r>
              <a:rPr lang="en-US" sz="2400" dirty="0" err="1">
                <a:solidFill>
                  <a:srgbClr val="010204"/>
                </a:solidFill>
              </a:rPr>
              <a:t>${CustomerName}</a:t>
            </a:r>
            <a:r>
              <a:rPr lang="en-US" sz="2400" dirty="0">
                <a:solidFill>
                  <a:srgbClr val="010204"/>
                </a:solidFill>
              </a:rPr>
              <a:t>’s </a:t>
            </a:r>
            <a:r>
              <a:rPr lang="en-US" sz="2400" dirty="0" err="1">
                <a:solidFill>
                  <a:srgbClr val="010204"/>
                </a:solidFill>
              </a:rPr>
              <a:t>CommVault</a:t>
            </a:r>
            <a:r>
              <a:rPr lang="en-US" sz="2400" dirty="0">
                <a:solidFill>
                  <a:srgbClr val="010204"/>
                </a:solidFill>
              </a:rPr>
              <a:t> backup environment is providing data protection operations well.  Backups are being completed successfully for </a:t>
            </a:r>
            <a:r>
              <a:rPr lang="en-US" sz="2400" dirty="0" err="1">
                <a:solidFill>
                  <a:srgbClr val="010204"/>
                </a:solidFill>
              </a:rPr>
              <a:t>${PlatformListOne}</a:t>
            </a:r>
          </a:p>
          <a:p>
            <a:pPr marL="457200" lvl="0" eaLnBrk="0" fontAlgn="base" hangingPunct="0">
              <a:spcBef>
                <a:spcPct val="20000"/>
              </a:spcBef>
              <a:spcAft>
                <a:spcPct val="0"/>
              </a:spcAft>
              <a:buClr>
                <a:srgbClr val="F80021"/>
              </a:buClr>
              <a:buSzPct val="100000"/>
              <a:defRPr/>
            </a:pPr>
            <a:endParaRPr lang="en-US" sz="2400" dirty="0">
              <a:solidFill>
                <a:srgbClr val="010204"/>
              </a:solidFill>
            </a:endParaRPr>
          </a:p>
          <a:p>
            <a:pPr marL="457200" lvl="0" eaLnBrk="0" fontAlgn="base" hangingPunct="0">
              <a:spcBef>
                <a:spcPct val="20000"/>
              </a:spcBef>
              <a:spcAft>
                <a:spcPct val="0"/>
              </a:spcAft>
              <a:buClr>
                <a:srgbClr val="F80021"/>
              </a:buClr>
              <a:buSzPct val="100000"/>
              <a:defRPr/>
            </a:pPr>
            <a:r>
              <a:rPr lang="en-US" sz="2400" dirty="0">
                <a:solidFill>
                  <a:srgbClr val="010204"/>
                </a:solidFill>
              </a:rPr>
              <a:t>The total weekly amount of data backed up by </a:t>
            </a:r>
            <a:r>
              <a:rPr lang="en-US" sz="2400" dirty="0" err="1">
                <a:solidFill>
                  <a:srgbClr val="010204"/>
                </a:solidFill>
              </a:rPr>
              <a:t>CommVault</a:t>
            </a:r>
            <a:r>
              <a:rPr lang="en-US" sz="2400" dirty="0">
                <a:solidFill>
                  <a:srgbClr val="010204"/>
                </a:solidFill>
              </a:rPr>
              <a:t> </a:t>
            </a:r>
            <a:r>
              <a:rPr lang="en-US" sz="2400" dirty="0" smtClean="0">
                <a:solidFill>
                  <a:srgbClr val="010204"/>
                </a:solidFill>
              </a:rPr>
              <a:t>is ${tweekbkdtamt} </a:t>
            </a:r>
            <a:r>
              <a:rPr lang="en-US" sz="2400" dirty="0">
                <a:solidFill>
                  <a:srgbClr val="010204"/>
                </a:solidFill>
              </a:rPr>
              <a:t>in </a:t>
            </a:r>
            <a:r>
              <a:rPr lang="en-US" sz="2400" dirty="0" smtClean="0">
                <a:solidFill>
                  <a:srgbClr val="010204"/>
                </a:solidFill>
              </a:rPr>
              <a:t>size ${AddtnlCmpstnInfo}. </a:t>
            </a:r>
            <a:r>
              <a:rPr lang="en-US" sz="2400" dirty="0">
                <a:solidFill>
                  <a:srgbClr val="010204"/>
                </a:solidFill>
              </a:rPr>
              <a:t>The following figures show backup data details according to agent types.</a:t>
            </a:r>
            <a:endParaRPr lang="en-US" sz="2800" dirty="0" smtClean="0">
              <a:solidFill>
                <a:srgbClr val="010204"/>
              </a:solidFill>
              <a:latin typeface="+mn-lt"/>
            </a:endParaRPr>
          </a:p>
        </p:txBody>
      </p:sp>
    </p:spTree>
    <p:extLst>
      <p:ext uri="{BB962C8B-B14F-4D97-AF65-F5344CB8AC3E}">
        <p14:creationId xmlns:p14="http://schemas.microsoft.com/office/powerpoint/2010/main" val="1233969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Summary of Findings and Recommendations (contd.)</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2871" y="1905000"/>
            <a:ext cx="6662057" cy="3886200"/>
          </a:xfrm>
          <a:prstGeom prst="rect">
            <a:avLst/>
          </a:prstGeom>
          <a:ln w="12700">
            <a:solidFill>
              <a:schemeClr val="tx1"/>
            </a:solidFill>
          </a:ln>
        </p:spPr>
      </p:pic>
    </p:spTree>
    <p:extLst>
      <p:ext uri="{BB962C8B-B14F-4D97-AF65-F5344CB8AC3E}">
        <p14:creationId xmlns:p14="http://schemas.microsoft.com/office/powerpoint/2010/main" val="1093564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Summary of Findings and Recommendations (contd.)</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pic>
        <p:nvPicPr>
          <p:cNvPr id="6" name="Content Placeholder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2871" y="2057400"/>
            <a:ext cx="6662057" cy="3886200"/>
          </a:xfrm>
          <a:prstGeom prst="rect">
            <a:avLst/>
          </a:prstGeom>
          <a:ln w="12700">
            <a:solidFill>
              <a:schemeClr val="tx1"/>
            </a:solidFill>
          </a:ln>
        </p:spPr>
      </p:pic>
    </p:spTree>
    <p:extLst>
      <p:ext uri="{BB962C8B-B14F-4D97-AF65-F5344CB8AC3E}">
        <p14:creationId xmlns:p14="http://schemas.microsoft.com/office/powerpoint/2010/main" val="26984570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Summary of Findings and Recommendations (contd.)</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pic>
        <p:nvPicPr>
          <p:cNvPr id="6" name="Content Placeholder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3100" y="1905000"/>
            <a:ext cx="5181600" cy="3886200"/>
          </a:xfrm>
          <a:prstGeom prst="rect">
            <a:avLst/>
          </a:prstGeom>
          <a:ln w="12700">
            <a:solidFill>
              <a:schemeClr val="tx1"/>
            </a:solidFill>
          </a:ln>
        </p:spPr>
      </p:pic>
    </p:spTree>
    <p:extLst>
      <p:ext uri="{BB962C8B-B14F-4D97-AF65-F5344CB8AC3E}">
        <p14:creationId xmlns:p14="http://schemas.microsoft.com/office/powerpoint/2010/main" val="57360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List of Recommendations</a:t>
            </a:r>
            <a:endParaRPr lang="en-US" dirty="0"/>
          </a:p>
        </p:txBody>
      </p:sp>
      <p:sp>
        <p:nvSpPr>
          <p:cNvPr id="3" name="Title 2"/>
          <p:cNvSpPr>
            <a:spLocks noGrp="1"/>
          </p:cNvSpPr>
          <p:nvPr>
            <p:ph type="title"/>
          </p:nvPr>
        </p:nvSpPr>
        <p:spPr/>
        <p:txBody>
          <a:bodyPr/>
          <a:lstStyle/>
          <a:p>
            <a:r>
              <a:rPr lang="en-US" dirty="0" smtClean="0"/>
              <a:t>Wellness Assessment Description</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The following is a list of </a:t>
            </a:r>
            <a:r>
              <a:rPr lang="en-US" sz="2400" dirty="0" err="1">
                <a:solidFill>
                  <a:srgbClr val="010204"/>
                </a:solidFill>
              </a:rPr>
              <a:t>CommVault</a:t>
            </a:r>
            <a:r>
              <a:rPr lang="en-US" sz="2400" dirty="0">
                <a:solidFill>
                  <a:srgbClr val="010204"/>
                </a:solidFill>
              </a:rPr>
              <a:t> recommendations based on discussions with </a:t>
            </a:r>
            <a:r>
              <a:rPr lang="en-US" sz="2400" dirty="0" err="1">
                <a:solidFill>
                  <a:srgbClr val="010204"/>
                </a:solidFill>
              </a:rPr>
              <a:t>${CustomerName}</a:t>
            </a:r>
            <a:r>
              <a:rPr lang="en-US" sz="2400" dirty="0">
                <a:solidFill>
                  <a:srgbClr val="010204"/>
                </a:solidFill>
              </a:rPr>
              <a:t> and the data that was gathered while onsite as part of the Wellness Assessment. </a:t>
            </a:r>
          </a:p>
          <a:p>
            <a:pPr marL="457200" lvl="0" eaLnBrk="0" fontAlgn="base" hangingPunct="0">
              <a:spcBef>
                <a:spcPct val="20000"/>
              </a:spcBef>
              <a:spcAft>
                <a:spcPct val="0"/>
              </a:spcAft>
              <a:buClr>
                <a:srgbClr val="F80021"/>
              </a:buClr>
              <a:buSzPct val="100000"/>
              <a:defRPr/>
            </a:pPr>
            <a:endParaRPr lang="en-US" sz="2400" dirty="0">
              <a:solidFill>
                <a:srgbClr val="010204"/>
              </a:solidFill>
            </a:endParaRPr>
          </a:p>
          <a:p>
            <a:pPr marL="800100" lvl="0" indent="-342900" eaLnBrk="0" fontAlgn="base" hangingPunct="0">
              <a:spcBef>
                <a:spcPct val="20000"/>
              </a:spcBef>
              <a:spcAft>
                <a:spcPct val="0"/>
              </a:spcAft>
              <a:buClr>
                <a:srgbClr val="F80021"/>
              </a:buClr>
              <a:buSzPct val="100000"/>
              <a:buFont typeface="Arial" pitchFamily="34" charset="0"/>
              <a:buChar char="•"/>
              <a:defRPr/>
            </a:pPr>
            <a:r>
              <a:rPr lang="en-US" sz="2400" dirty="0" err="1">
                <a:solidFill>
                  <a:srgbClr val="010204"/>
                </a:solidFill>
              </a:rPr>
              <a:t>${ListOfRecommendations}</a:t>
            </a:r>
            <a:endParaRPr lang="en-US" sz="2800" dirty="0" smtClean="0">
              <a:solidFill>
                <a:srgbClr val="010204"/>
              </a:solidFill>
              <a:latin typeface="+mn-lt"/>
            </a:endParaRPr>
          </a:p>
        </p:txBody>
      </p:sp>
    </p:spTree>
    <p:extLst>
      <p:ext uri="{BB962C8B-B14F-4D97-AF65-F5344CB8AC3E}">
        <p14:creationId xmlns:p14="http://schemas.microsoft.com/office/powerpoint/2010/main" val="1020459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pPr algn="r"/>
            <a:r>
              <a:rPr lang="en-US" dirty="0" smtClean="0"/>
              <a:t>Action Plan and Roadmap</a:t>
            </a:r>
            <a:endParaRPr lang="en-US" dirty="0"/>
          </a:p>
        </p:txBody>
      </p:sp>
    </p:spTree>
    <p:extLst>
      <p:ext uri="{BB962C8B-B14F-4D97-AF65-F5344CB8AC3E}">
        <p14:creationId xmlns:p14="http://schemas.microsoft.com/office/powerpoint/2010/main" val="1950428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Introduction</a:t>
            </a:r>
            <a:endParaRPr lang="en-US" dirty="0"/>
          </a:p>
        </p:txBody>
      </p:sp>
      <p:sp>
        <p:nvSpPr>
          <p:cNvPr id="3" name="Title 2"/>
          <p:cNvSpPr>
            <a:spLocks noGrp="1"/>
          </p:cNvSpPr>
          <p:nvPr>
            <p:ph type="title"/>
          </p:nvPr>
        </p:nvSpPr>
        <p:spPr/>
        <p:txBody>
          <a:bodyPr/>
          <a:lstStyle/>
          <a:p>
            <a:r>
              <a:rPr lang="en-US" dirty="0" smtClean="0"/>
              <a:t>Action Plan and Roadmap</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Based on the observations and recommendations above, </a:t>
            </a:r>
            <a:r>
              <a:rPr lang="en-US" sz="2400" dirty="0" err="1">
                <a:solidFill>
                  <a:srgbClr val="010204"/>
                </a:solidFill>
              </a:rPr>
              <a:t>CommVault</a:t>
            </a:r>
            <a:r>
              <a:rPr lang="en-US" sz="2400" dirty="0">
                <a:solidFill>
                  <a:srgbClr val="010204"/>
                </a:solidFill>
              </a:rPr>
              <a:t> has created a prioritized action plan and roadmap to allow </a:t>
            </a:r>
            <a:r>
              <a:rPr lang="en-US" sz="2400" dirty="0" err="1">
                <a:solidFill>
                  <a:srgbClr val="010204"/>
                </a:solidFill>
              </a:rPr>
              <a:t>${CustomerName}</a:t>
            </a:r>
            <a:r>
              <a:rPr lang="en-US" sz="2400" dirty="0">
                <a:solidFill>
                  <a:srgbClr val="010204"/>
                </a:solidFill>
              </a:rPr>
              <a:t> to methodically schedule changes and improvements to the environment well in advance. This action plan and roadmap should be used as a guideline for improving and optimizing the </a:t>
            </a:r>
            <a:r>
              <a:rPr lang="en-US" sz="2400" dirty="0" err="1" smtClean="0">
                <a:solidFill>
                  <a:srgbClr val="010204"/>
                </a:solidFill>
              </a:rPr>
              <a:t>Commvault</a:t>
            </a:r>
            <a:r>
              <a:rPr lang="en-US" sz="2400" dirty="0" smtClean="0">
                <a:solidFill>
                  <a:srgbClr val="010204"/>
                </a:solidFill>
              </a:rPr>
              <a:t> data management software over </a:t>
            </a:r>
            <a:r>
              <a:rPr lang="en-US" sz="2400" dirty="0">
                <a:solidFill>
                  <a:srgbClr val="010204"/>
                </a:solidFill>
              </a:rPr>
              <a:t>the next ${OptimizingTime} years.</a:t>
            </a:r>
            <a:endParaRPr lang="en-US" sz="2800" dirty="0" smtClean="0">
              <a:solidFill>
                <a:srgbClr val="010204"/>
              </a:solidFill>
              <a:latin typeface="+mn-lt"/>
            </a:endParaRPr>
          </a:p>
        </p:txBody>
      </p:sp>
    </p:spTree>
    <p:extLst>
      <p:ext uri="{BB962C8B-B14F-4D97-AF65-F5344CB8AC3E}">
        <p14:creationId xmlns:p14="http://schemas.microsoft.com/office/powerpoint/2010/main" val="1858043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Prioritized Action Plan</a:t>
            </a:r>
            <a:endParaRPr lang="en-US" dirty="0"/>
          </a:p>
        </p:txBody>
      </p:sp>
      <p:sp>
        <p:nvSpPr>
          <p:cNvPr id="3" name="Title 2"/>
          <p:cNvSpPr>
            <a:spLocks noGrp="1"/>
          </p:cNvSpPr>
          <p:nvPr>
            <p:ph type="title"/>
          </p:nvPr>
        </p:nvSpPr>
        <p:spPr/>
        <p:txBody>
          <a:bodyPr/>
          <a:lstStyle/>
          <a:p>
            <a:r>
              <a:rPr lang="en-US" dirty="0" smtClean="0"/>
              <a:t>Action Plan and Roadmap</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The Prioritized Action Plan listed on the next slide identifies suggestions ranked by priority which should be addressed by the </a:t>
            </a:r>
            <a:r>
              <a:rPr lang="en-US" sz="2400" dirty="0" err="1">
                <a:solidFill>
                  <a:srgbClr val="010204"/>
                </a:solidFill>
              </a:rPr>
              <a:t>${CustomerName}</a:t>
            </a:r>
            <a:r>
              <a:rPr lang="en-US" sz="2400" dirty="0">
                <a:solidFill>
                  <a:srgbClr val="010204"/>
                </a:solidFill>
              </a:rPr>
              <a:t> team. These suggestions range from immediate ad-hoc changes to long term reconfigurations which would be changed over the course of the year. </a:t>
            </a:r>
            <a:endParaRPr lang="en-US" sz="2800" dirty="0" smtClean="0">
              <a:solidFill>
                <a:srgbClr val="010204"/>
              </a:solidFill>
              <a:latin typeface="+mn-lt"/>
            </a:endParaRPr>
          </a:p>
        </p:txBody>
      </p:sp>
    </p:spTree>
    <p:extLst>
      <p:ext uri="{BB962C8B-B14F-4D97-AF65-F5344CB8AC3E}">
        <p14:creationId xmlns:p14="http://schemas.microsoft.com/office/powerpoint/2010/main" val="1108407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idx="1"/>
          </p:nvPr>
        </p:nvSpPr>
        <p:spPr/>
        <p:txBody>
          <a:bodyPr/>
          <a:lstStyle/>
          <a:p>
            <a:r>
              <a:rPr lang="en-US" dirty="0" smtClean="0"/>
              <a:t>Executive Summary</a:t>
            </a:r>
          </a:p>
          <a:p>
            <a:r>
              <a:rPr lang="en-US" dirty="0" smtClean="0"/>
              <a:t>Wellness Assessment</a:t>
            </a:r>
          </a:p>
          <a:p>
            <a:r>
              <a:rPr lang="en-US" dirty="0" smtClean="0"/>
              <a:t>Action Plan and Roadmap</a:t>
            </a:r>
          </a:p>
          <a:p>
            <a:r>
              <a:rPr lang="en-US" dirty="0" smtClean="0"/>
              <a:t>Detailed Findings/Analysis</a:t>
            </a:r>
          </a:p>
          <a:p>
            <a:r>
              <a:rPr lang="en-US" dirty="0" smtClean="0"/>
              <a:t>Remediation Plan</a:t>
            </a:r>
          </a:p>
          <a:p>
            <a:endParaRPr lang="en-US" dirty="0"/>
          </a:p>
        </p:txBody>
      </p:sp>
      <p:sp>
        <p:nvSpPr>
          <p:cNvPr id="5" name="Title 4"/>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794203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Prioritized Action Plan (contd.)</a:t>
            </a:r>
            <a:endParaRPr lang="en-US" dirty="0"/>
          </a:p>
        </p:txBody>
      </p:sp>
      <p:sp>
        <p:nvSpPr>
          <p:cNvPr id="3" name="Title 2"/>
          <p:cNvSpPr>
            <a:spLocks noGrp="1"/>
          </p:cNvSpPr>
          <p:nvPr>
            <p:ph type="title"/>
          </p:nvPr>
        </p:nvSpPr>
        <p:spPr/>
        <p:txBody>
          <a:bodyPr/>
          <a:lstStyle/>
          <a:p>
            <a:r>
              <a:rPr lang="en-US" dirty="0" smtClean="0"/>
              <a:t>Action Plan and Roadmap</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589878312"/>
              </p:ext>
            </p:extLst>
          </p:nvPr>
        </p:nvGraphicFramePr>
        <p:xfrm>
          <a:off x="520448" y="1397000"/>
          <a:ext cx="8190844" cy="949960"/>
        </p:xfrm>
        <a:graphic>
          <a:graphicData uri="http://schemas.openxmlformats.org/drawingml/2006/table">
            <a:tbl>
              <a:tblPr firstRow="1" bandRow="1">
                <a:tableStyleId>{5C22544A-7EE6-4342-B048-85BDC9FD1C3A}</a:tableStyleId>
              </a:tblPr>
              <a:tblGrid>
                <a:gridCol w="4095422"/>
                <a:gridCol w="4095422"/>
              </a:tblGrid>
              <a:tr h="370840">
                <a:tc>
                  <a:txBody>
                    <a:bodyPr/>
                    <a:lstStyle/>
                    <a:p>
                      <a:pPr algn="ctr"/>
                      <a:r>
                        <a:rPr lang="en-US" sz="1600" dirty="0" smtClean="0"/>
                        <a:t>Action Plan Summary – Configuration Recommendations</a:t>
                      </a:r>
                      <a:endParaRPr lang="en-US" sz="1600" dirty="0"/>
                    </a:p>
                  </a:txBody>
                  <a:tcPr/>
                </a:tc>
                <a:tc>
                  <a:txBody>
                    <a:bodyPr/>
                    <a:lstStyle/>
                    <a:p>
                      <a:pPr algn="ctr"/>
                      <a:r>
                        <a:rPr lang="en-US" sz="1600" dirty="0" smtClean="0"/>
                        <a:t>Priority</a:t>
                      </a:r>
                      <a:endParaRPr lang="en-US" sz="1600" dirty="0"/>
                    </a:p>
                  </a:txBody>
                  <a:tcPr/>
                </a:tc>
              </a:tr>
              <a:tr h="370840">
                <a:tc>
                  <a:txBody>
                    <a:bodyPr/>
                    <a:lstStyle/>
                    <a:p>
                      <a:r>
                        <a:rPr lang="en-US" sz="1600" dirty="0" err="1" smtClean="0"/>
                        <a:t>#APSConfigRecomm#</a:t>
                      </a:r>
                      <a:endParaRPr lang="en-US" sz="1600" dirty="0"/>
                    </a:p>
                  </a:txBody>
                  <a:tcPr/>
                </a:tc>
                <a:tc>
                  <a:txBody>
                    <a:bodyPr/>
                    <a:lstStyle/>
                    <a:p>
                      <a:r>
                        <a:rPr lang="en-US" sz="1600" dirty="0" err="1" smtClean="0"/>
                        <a:t>#APSPriority#</a:t>
                      </a:r>
                      <a:endParaRPr lang="en-US" sz="1600" dirty="0"/>
                    </a:p>
                  </a:txBody>
                  <a:tcPr/>
                </a:tc>
              </a:tr>
            </a:tbl>
          </a:graphicData>
        </a:graphic>
      </p:graphicFrame>
    </p:spTree>
    <p:extLst>
      <p:ext uri="{BB962C8B-B14F-4D97-AF65-F5344CB8AC3E}">
        <p14:creationId xmlns:p14="http://schemas.microsoft.com/office/powerpoint/2010/main" val="14978642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Roadmap</a:t>
            </a:r>
            <a:endParaRPr lang="en-US" dirty="0"/>
          </a:p>
        </p:txBody>
      </p:sp>
      <p:sp>
        <p:nvSpPr>
          <p:cNvPr id="3" name="Title 2"/>
          <p:cNvSpPr>
            <a:spLocks noGrp="1"/>
          </p:cNvSpPr>
          <p:nvPr>
            <p:ph type="title"/>
          </p:nvPr>
        </p:nvSpPr>
        <p:spPr/>
        <p:txBody>
          <a:bodyPr/>
          <a:lstStyle/>
          <a:p>
            <a:r>
              <a:rPr lang="en-US" dirty="0" smtClean="0"/>
              <a:t>Action Plan and Roadmap</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Following the action plan, </a:t>
            </a:r>
            <a:r>
              <a:rPr lang="en-US" sz="2400" dirty="0" err="1">
                <a:solidFill>
                  <a:srgbClr val="010204"/>
                </a:solidFill>
              </a:rPr>
              <a:t>CommVault</a:t>
            </a:r>
            <a:r>
              <a:rPr lang="en-US" sz="2400" dirty="0">
                <a:solidFill>
                  <a:srgbClr val="010204"/>
                </a:solidFill>
              </a:rPr>
              <a:t> has created a roadmap to outline estimated durations and recommended start times to roll out the suggestions above. This roadmap allows the </a:t>
            </a:r>
            <a:r>
              <a:rPr lang="en-US" sz="2400" dirty="0" err="1">
                <a:solidFill>
                  <a:srgbClr val="010204"/>
                </a:solidFill>
              </a:rPr>
              <a:t>${CustomerName}</a:t>
            </a:r>
            <a:r>
              <a:rPr lang="en-US" sz="2400" dirty="0">
                <a:solidFill>
                  <a:srgbClr val="010204"/>
                </a:solidFill>
              </a:rPr>
              <a:t> team to adequately schedule resources, procure additional hardware or augment with internal or </a:t>
            </a:r>
            <a:r>
              <a:rPr lang="en-US" sz="2400" dirty="0" err="1">
                <a:solidFill>
                  <a:srgbClr val="010204"/>
                </a:solidFill>
              </a:rPr>
              <a:t>CommVault</a:t>
            </a:r>
            <a:r>
              <a:rPr lang="en-US" sz="2400" dirty="0">
                <a:solidFill>
                  <a:srgbClr val="010204"/>
                </a:solidFill>
              </a:rPr>
              <a:t> PS staff (if needed). </a:t>
            </a:r>
            <a:endParaRPr lang="en-US" sz="2800" dirty="0" smtClean="0">
              <a:solidFill>
                <a:srgbClr val="010204"/>
              </a:solidFill>
              <a:latin typeface="+mn-lt"/>
            </a:endParaRPr>
          </a:p>
        </p:txBody>
      </p:sp>
    </p:spTree>
    <p:extLst>
      <p:ext uri="{BB962C8B-B14F-4D97-AF65-F5344CB8AC3E}">
        <p14:creationId xmlns:p14="http://schemas.microsoft.com/office/powerpoint/2010/main" val="23619464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pPr algn="r"/>
            <a:r>
              <a:rPr lang="en-US" dirty="0" smtClean="0"/>
              <a:t>Detailed Findings/Analysis</a:t>
            </a:r>
            <a:endParaRPr lang="en-US" dirty="0"/>
          </a:p>
        </p:txBody>
      </p:sp>
    </p:spTree>
    <p:extLst>
      <p:ext uri="{BB962C8B-B14F-4D97-AF65-F5344CB8AC3E}">
        <p14:creationId xmlns:p14="http://schemas.microsoft.com/office/powerpoint/2010/main" val="16838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err="1" smtClean="0"/>
              <a:t>CommCell</a:t>
            </a:r>
            <a:r>
              <a:rPr lang="en-US" dirty="0" smtClean="0"/>
              <a:t> Review</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PRODUCT RELEASE LEVEL</a:t>
            </a:r>
          </a:p>
          <a:p>
            <a:pPr marL="457200" lvl="0" eaLnBrk="0" fontAlgn="base" hangingPunct="0">
              <a:spcBef>
                <a:spcPct val="20000"/>
              </a:spcBef>
              <a:spcAft>
                <a:spcPct val="0"/>
              </a:spcAft>
              <a:buClr>
                <a:srgbClr val="F80021"/>
              </a:buClr>
              <a:buSzPct val="100000"/>
              <a:defRPr/>
            </a:pPr>
            <a:r>
              <a:rPr lang="en-US" sz="2000" dirty="0" smtClean="0">
                <a:solidFill>
                  <a:srgbClr val="010204"/>
                </a:solidFill>
              </a:rPr>
              <a:t>CommCell </a:t>
            </a:r>
            <a:r>
              <a:rPr lang="en-US" sz="2000" dirty="0">
                <a:solidFill>
                  <a:srgbClr val="010204"/>
                </a:solidFill>
              </a:rPr>
              <a:t>is </a:t>
            </a:r>
            <a:r>
              <a:rPr lang="en-US" sz="2000" dirty="0" smtClean="0">
                <a:solidFill>
                  <a:srgbClr val="010204"/>
                </a:solidFill>
              </a:rPr>
              <a:t>at version </a:t>
            </a:r>
            <a:r>
              <a:rPr lang="en-US" sz="2000" dirty="0">
                <a:solidFill>
                  <a:srgbClr val="010204"/>
                </a:solidFill>
              </a:rPr>
              <a:t>${ProductBuild}</a:t>
            </a:r>
          </a:p>
          <a:p>
            <a:pPr marL="457200" lvl="0" eaLnBrk="0" fontAlgn="base" hangingPunct="0">
              <a:spcBef>
                <a:spcPct val="20000"/>
              </a:spcBef>
              <a:spcAft>
                <a:spcPct val="0"/>
              </a:spcAft>
              <a:buClr>
                <a:srgbClr val="F80021"/>
              </a:buClr>
              <a:buSzPct val="100000"/>
              <a:defRPr/>
            </a:pPr>
            <a:endParaRPr lang="en-US" sz="2000" dirty="0" smtClean="0">
              <a:solidFill>
                <a:srgbClr val="010204"/>
              </a:solidFill>
            </a:endParaRPr>
          </a:p>
          <a:p>
            <a:pPr marL="1371600" lvl="1" indent="-457200" eaLnBrk="0" fontAlgn="base" hangingPunct="0">
              <a:spcBef>
                <a:spcPct val="20000"/>
              </a:spcBef>
              <a:spcAft>
                <a:spcPct val="0"/>
              </a:spcAft>
              <a:buClr>
                <a:srgbClr val="F80021"/>
              </a:buClr>
              <a:buSzPct val="100000"/>
              <a:buFont typeface="Arial" pitchFamily="34" charset="0"/>
              <a:buChar char="•"/>
              <a:defRPr/>
            </a:pPr>
            <a:r>
              <a:rPr lang="en-US" sz="2000" dirty="0" err="1" smtClean="0">
                <a:solidFill>
                  <a:srgbClr val="010204"/>
                </a:solidFill>
              </a:rPr>
              <a:t>CommServer</a:t>
            </a:r>
            <a:r>
              <a:rPr lang="en-US" sz="2000" dirty="0" smtClean="0">
                <a:solidFill>
                  <a:srgbClr val="010204"/>
                </a:solidFill>
              </a:rPr>
              <a:t> Name: </a:t>
            </a:r>
            <a:r>
              <a:rPr lang="en-US" sz="2000" dirty="0">
                <a:solidFill>
                  <a:srgbClr val="010204"/>
                </a:solidFill>
              </a:rPr>
              <a:t>${CSID}</a:t>
            </a:r>
          </a:p>
          <a:p>
            <a:pPr marL="1371600" lvl="1" indent="-457200" eaLnBrk="0" fontAlgn="base" hangingPunct="0">
              <a:spcBef>
                <a:spcPct val="20000"/>
              </a:spcBef>
              <a:spcAft>
                <a:spcPct val="0"/>
              </a:spcAft>
              <a:buClr>
                <a:srgbClr val="F80021"/>
              </a:buClr>
              <a:buSzPct val="100000"/>
              <a:buFont typeface="Arial" pitchFamily="34" charset="0"/>
              <a:buChar char="•"/>
              <a:defRPr/>
            </a:pPr>
            <a:r>
              <a:rPr lang="en-US" sz="2000" dirty="0" err="1" smtClean="0">
                <a:solidFill>
                  <a:srgbClr val="010204"/>
                </a:solidFill>
              </a:rPr>
              <a:t>CommCell</a:t>
            </a:r>
            <a:r>
              <a:rPr lang="en-US" sz="2000" dirty="0" smtClean="0">
                <a:solidFill>
                  <a:srgbClr val="010204"/>
                </a:solidFill>
              </a:rPr>
              <a:t> ID: </a:t>
            </a:r>
            <a:r>
              <a:rPr lang="en-US" sz="2000" dirty="0">
                <a:solidFill>
                  <a:srgbClr val="010204"/>
                </a:solidFill>
              </a:rPr>
              <a:t>${CCID}</a:t>
            </a:r>
          </a:p>
          <a:p>
            <a:pPr marL="1371600" lvl="1"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400" b="1" dirty="0">
                <a:solidFill>
                  <a:srgbClr val="010204"/>
                </a:solidFill>
              </a:rPr>
              <a:t>PRODUCT UPDATES</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dirty="0">
                <a:solidFill>
                  <a:srgbClr val="010204"/>
                </a:solidFill>
              </a:rPr>
              <a:t>Installed Updates: </a:t>
            </a:r>
            <a:r>
              <a:rPr lang="en-US" sz="2000" dirty="0" err="1">
                <a:solidFill>
                  <a:srgbClr val="010204"/>
                </a:solidFill>
              </a:rPr>
              <a:t>${UpdateDetails}</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dirty="0">
                <a:solidFill>
                  <a:srgbClr val="010204"/>
                </a:solidFill>
              </a:rPr>
              <a:t>Additional Updates: </a:t>
            </a:r>
            <a:r>
              <a:rPr lang="en-US" sz="2000" dirty="0" err="1">
                <a:solidFill>
                  <a:srgbClr val="010204"/>
                </a:solidFill>
              </a:rPr>
              <a:t>${AddtnlUpdateDetails}</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dirty="0">
                <a:solidFill>
                  <a:srgbClr val="010204"/>
                </a:solidFill>
              </a:rPr>
              <a:t>Needs updates: </a:t>
            </a:r>
            <a:r>
              <a:rPr lang="en-US" sz="2000" dirty="0" err="1">
                <a:solidFill>
                  <a:srgbClr val="010204"/>
                </a:solidFill>
              </a:rPr>
              <a:t>${NeededUpdates}</a:t>
            </a:r>
          </a:p>
          <a:p>
            <a:pPr marL="914400" lvl="1" eaLnBrk="0" fontAlgn="base" hangingPunct="0">
              <a:spcBef>
                <a:spcPct val="20000"/>
              </a:spcBef>
              <a:spcAft>
                <a:spcPct val="0"/>
              </a:spcAft>
              <a:buClr>
                <a:srgbClr val="F80021"/>
              </a:buClr>
              <a:buSzPct val="100000"/>
              <a:defRPr/>
            </a:pPr>
            <a:endParaRPr lang="en-US" sz="2800" dirty="0" smtClean="0">
              <a:solidFill>
                <a:srgbClr val="010204"/>
              </a:solidFill>
            </a:endParaRPr>
          </a:p>
        </p:txBody>
      </p:sp>
    </p:spTree>
    <p:extLst>
      <p:ext uri="{BB962C8B-B14F-4D97-AF65-F5344CB8AC3E}">
        <p14:creationId xmlns:p14="http://schemas.microsoft.com/office/powerpoint/2010/main" val="11306085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err="1"/>
              <a:t>CommCell</a:t>
            </a:r>
            <a:r>
              <a:rPr lang="en-US" dirty="0"/>
              <a:t>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800" b="1" dirty="0" smtClean="0">
                <a:solidFill>
                  <a:srgbClr val="010204"/>
                </a:solidFill>
              </a:rPr>
              <a:t>DR BACKUP CONFIGURATION</a:t>
            </a:r>
          </a:p>
          <a:p>
            <a:pPr marL="457200" lvl="0" eaLnBrk="0" fontAlgn="base" hangingPunct="0">
              <a:spcBef>
                <a:spcPct val="20000"/>
              </a:spcBef>
              <a:spcAft>
                <a:spcPct val="0"/>
              </a:spcAft>
              <a:buClr>
                <a:srgbClr val="F80021"/>
              </a:buClr>
              <a:buSzPct val="100000"/>
              <a:defRPr/>
            </a:pPr>
            <a:r>
              <a:rPr lang="en-US" sz="2800" dirty="0" err="1" smtClean="0">
                <a:solidFill>
                  <a:srgbClr val="010204"/>
                </a:solidFill>
              </a:rPr>
              <a:t>${DRBkpConfigDesc}</a:t>
            </a:r>
          </a:p>
        </p:txBody>
      </p:sp>
    </p:spTree>
    <p:extLst>
      <p:ext uri="{BB962C8B-B14F-4D97-AF65-F5344CB8AC3E}">
        <p14:creationId xmlns:p14="http://schemas.microsoft.com/office/powerpoint/2010/main" val="16677485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err="1"/>
              <a:t>CommCell</a:t>
            </a:r>
            <a:r>
              <a:rPr lang="en-US" dirty="0"/>
              <a:t>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800" b="1" dirty="0" smtClean="0">
                <a:solidFill>
                  <a:srgbClr val="010204"/>
                </a:solidFill>
              </a:rPr>
              <a:t>DR COMMSERVE</a:t>
            </a:r>
          </a:p>
          <a:p>
            <a:pPr marL="971550" lvl="0" indent="-514350" eaLnBrk="0" fontAlgn="base" hangingPunct="0">
              <a:spcBef>
                <a:spcPct val="20000"/>
              </a:spcBef>
              <a:spcAft>
                <a:spcPct val="0"/>
              </a:spcAft>
              <a:buClr>
                <a:srgbClr val="F80021"/>
              </a:buClr>
              <a:buSzPct val="100000"/>
              <a:buFont typeface="Wingdings" pitchFamily="2" charset="2"/>
              <a:buChar char="§"/>
              <a:defRPr/>
            </a:pPr>
            <a:endParaRPr lang="en-US" sz="2800" b="1" dirty="0" smtClean="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a:solidFill>
                  <a:srgbClr val="010204"/>
                </a:solidFill>
              </a:rPr>
              <a:t>DR </a:t>
            </a:r>
            <a:r>
              <a:rPr lang="en-US" sz="2800" dirty="0" err="1">
                <a:solidFill>
                  <a:srgbClr val="010204"/>
                </a:solidFill>
              </a:rPr>
              <a:t>CommServer</a:t>
            </a:r>
            <a:r>
              <a:rPr lang="en-US" sz="2800" dirty="0">
                <a:solidFill>
                  <a:srgbClr val="010204"/>
                </a:solidFill>
              </a:rPr>
              <a:t> can be used to quickly recover a DR backup set from the production </a:t>
            </a:r>
            <a:r>
              <a:rPr lang="en-US" sz="2800" dirty="0" err="1">
                <a:solidFill>
                  <a:srgbClr val="010204"/>
                </a:solidFill>
              </a:rPr>
              <a:t>CommServer</a:t>
            </a:r>
            <a:r>
              <a:rPr lang="en-US" sz="2800" dirty="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It </a:t>
            </a:r>
            <a:r>
              <a:rPr lang="en-US" sz="2800" dirty="0">
                <a:solidFill>
                  <a:srgbClr val="010204"/>
                </a:solidFill>
              </a:rPr>
              <a:t>is recommended to apply the current </a:t>
            </a:r>
            <a:r>
              <a:rPr lang="en-US" sz="2800" dirty="0" err="1">
                <a:solidFill>
                  <a:srgbClr val="010204"/>
                </a:solidFill>
              </a:rPr>
              <a:t>CommVault</a:t>
            </a:r>
            <a:r>
              <a:rPr lang="en-US" sz="2800" dirty="0">
                <a:solidFill>
                  <a:srgbClr val="010204"/>
                </a:solidFill>
              </a:rPr>
              <a:t> patch level to the DR </a:t>
            </a:r>
            <a:r>
              <a:rPr lang="en-US" sz="2800" dirty="0" err="1">
                <a:solidFill>
                  <a:srgbClr val="010204"/>
                </a:solidFill>
              </a:rPr>
              <a:t>CommServer</a:t>
            </a:r>
            <a:r>
              <a:rPr lang="en-US" sz="2800" dirty="0">
                <a:solidFill>
                  <a:srgbClr val="010204"/>
                </a:solidFill>
              </a:rPr>
              <a:t>.</a:t>
            </a:r>
            <a:endParaRPr lang="en-US" sz="2800" dirty="0" smtClean="0">
              <a:solidFill>
                <a:srgbClr val="010204"/>
              </a:solidFill>
            </a:endParaRPr>
          </a:p>
        </p:txBody>
      </p:sp>
    </p:spTree>
    <p:extLst>
      <p:ext uri="{BB962C8B-B14F-4D97-AF65-F5344CB8AC3E}">
        <p14:creationId xmlns:p14="http://schemas.microsoft.com/office/powerpoint/2010/main" val="39850792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Application Review</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800" dirty="0" smtClean="0">
                <a:solidFill>
                  <a:srgbClr val="010204"/>
                </a:solidFill>
              </a:rPr>
              <a:t>The </a:t>
            </a:r>
            <a:r>
              <a:rPr lang="en-US" sz="2800" dirty="0">
                <a:solidFill>
                  <a:srgbClr val="010204"/>
                </a:solidFill>
              </a:rPr>
              <a:t>following section provides analysis of data protection requirements for applications in the environment to validate configuration (i.e. </a:t>
            </a:r>
            <a:r>
              <a:rPr lang="en-US" sz="2800" dirty="0" err="1">
                <a:solidFill>
                  <a:srgbClr val="010204"/>
                </a:solidFill>
              </a:rPr>
              <a:t>iDataAgents</a:t>
            </a:r>
            <a:r>
              <a:rPr lang="en-US" sz="2800" dirty="0">
                <a:solidFill>
                  <a:srgbClr val="010204"/>
                </a:solidFill>
              </a:rPr>
              <a:t>, </a:t>
            </a:r>
            <a:r>
              <a:rPr lang="en-US" sz="2800" dirty="0" err="1">
                <a:solidFill>
                  <a:srgbClr val="010204"/>
                </a:solidFill>
              </a:rPr>
              <a:t>BackupSets</a:t>
            </a:r>
            <a:r>
              <a:rPr lang="en-US" sz="2800" dirty="0">
                <a:solidFill>
                  <a:srgbClr val="010204"/>
                </a:solidFill>
              </a:rPr>
              <a:t>, </a:t>
            </a:r>
            <a:r>
              <a:rPr lang="en-US" sz="2800" dirty="0" err="1">
                <a:solidFill>
                  <a:srgbClr val="010204"/>
                </a:solidFill>
              </a:rPr>
              <a:t>Subclients</a:t>
            </a:r>
            <a:r>
              <a:rPr lang="en-US" sz="2800" dirty="0">
                <a:solidFill>
                  <a:srgbClr val="010204"/>
                </a:solidFill>
              </a:rPr>
              <a:t>, etc.).  Actual data protection will be validated against established data protection operations.  Where needed, recommendations will be provided to achieve required business and technical goals</a:t>
            </a:r>
            <a:r>
              <a:rPr lang="en-US" sz="2800" dirty="0" smtClean="0">
                <a:solidFill>
                  <a:srgbClr val="010204"/>
                </a:solidFill>
              </a:rPr>
              <a:t>.</a:t>
            </a:r>
            <a:endParaRPr lang="en-US" sz="2800" dirty="0">
              <a:solidFill>
                <a:srgbClr val="010204"/>
              </a:solidFill>
            </a:endParaRPr>
          </a:p>
        </p:txBody>
      </p:sp>
    </p:spTree>
    <p:extLst>
      <p:ext uri="{BB962C8B-B14F-4D97-AF65-F5344CB8AC3E}">
        <p14:creationId xmlns:p14="http://schemas.microsoft.com/office/powerpoint/2010/main" val="2176645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Application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2221516" y="5949043"/>
            <a:ext cx="6313713" cy="1178379"/>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27413841"/>
              </p:ext>
            </p:extLst>
          </p:nvPr>
        </p:nvGraphicFramePr>
        <p:xfrm>
          <a:off x="590550" y="1715406"/>
          <a:ext cx="8006442" cy="1564640"/>
        </p:xfrm>
        <a:graphic>
          <a:graphicData uri="http://schemas.openxmlformats.org/drawingml/2006/table">
            <a:tbl>
              <a:tblPr firstRow="1" bandRow="1">
                <a:tableStyleId>{5C22544A-7EE6-4342-B048-85BDC9FD1C3A}</a:tableStyleId>
              </a:tblPr>
              <a:tblGrid>
                <a:gridCol w="2668814"/>
                <a:gridCol w="1334407"/>
                <a:gridCol w="1334407"/>
                <a:gridCol w="1334407"/>
                <a:gridCol w="1334407"/>
              </a:tblGrid>
              <a:tr h="370840">
                <a:tc rowSpan="2">
                  <a:txBody>
                    <a:bodyPr/>
                    <a:lstStyle/>
                    <a:p>
                      <a:pPr algn="ctr"/>
                      <a:endParaRPr lang="en-US" sz="1600" dirty="0" smtClean="0"/>
                    </a:p>
                    <a:p>
                      <a:pPr algn="ctr"/>
                      <a:endParaRPr lang="en-US" sz="1600" dirty="0" smtClean="0"/>
                    </a:p>
                    <a:p>
                      <a:pPr algn="ctr"/>
                      <a:endParaRPr lang="en-US" sz="1600" dirty="0" smtClean="0"/>
                    </a:p>
                    <a:p>
                      <a:pPr algn="ctr"/>
                      <a:r>
                        <a:rPr lang="en-US" sz="1600" dirty="0" smtClean="0"/>
                        <a:t>Agent</a:t>
                      </a:r>
                      <a:endParaRPr lang="en-US" sz="1600" dirty="0"/>
                    </a:p>
                  </a:txBody>
                  <a:tcPr/>
                </a:tc>
                <a:tc gridSpan="2">
                  <a:txBody>
                    <a:bodyPr/>
                    <a:lstStyle/>
                    <a:p>
                      <a:pPr algn="ctr"/>
                      <a:r>
                        <a:rPr lang="en-US" sz="1600" dirty="0" smtClean="0"/>
                        <a:t>Backup</a:t>
                      </a:r>
                      <a:r>
                        <a:rPr lang="en-US" sz="1600" baseline="0" dirty="0" smtClean="0"/>
                        <a:t> Size of 6 Weeks</a:t>
                      </a:r>
                      <a:endParaRPr lang="en-US" sz="1600" dirty="0"/>
                    </a:p>
                  </a:txBody>
                  <a:tcPr/>
                </a:tc>
                <a:tc hMerge="1">
                  <a:txBody>
                    <a:bodyPr/>
                    <a:lstStyle/>
                    <a:p>
                      <a:endParaRPr lang="en-US"/>
                    </a:p>
                  </a:txBody>
                  <a:tcPr/>
                </a:tc>
                <a:tc gridSpan="2">
                  <a:txBody>
                    <a:bodyPr/>
                    <a:lstStyle/>
                    <a:p>
                      <a:pPr algn="ctr"/>
                      <a:r>
                        <a:rPr lang="en-US" sz="1600" dirty="0" smtClean="0"/>
                        <a:t>Percentage</a:t>
                      </a:r>
                      <a:endParaRPr lang="en-US" sz="1600" dirty="0"/>
                    </a:p>
                  </a:txBody>
                  <a:tcPr/>
                </a:tc>
                <a:tc hMerge="1">
                  <a:txBody>
                    <a:bodyPr/>
                    <a:lstStyle/>
                    <a:p>
                      <a:endParaRPr lang="en-US"/>
                    </a:p>
                  </a:txBody>
                  <a:tcPr/>
                </a:tc>
              </a:tr>
              <a:tr h="370840">
                <a:tc vMerge="1">
                  <a:txBody>
                    <a:bodyPr/>
                    <a:lstStyle/>
                    <a:p>
                      <a:endParaRPr lang="en-US" dirty="0"/>
                    </a:p>
                  </a:txBody>
                  <a:tcPr/>
                </a:tc>
                <a:tc>
                  <a:txBody>
                    <a:bodyPr/>
                    <a:lstStyle/>
                    <a:p>
                      <a:pPr marL="0" algn="ctr" defTabSz="914400" rtl="0" eaLnBrk="1" latinLnBrk="0" hangingPunct="1"/>
                      <a:r>
                        <a:rPr lang="en-US" sz="1600" b="1" kern="1200" dirty="0" smtClean="0">
                          <a:solidFill>
                            <a:schemeClr val="lt1"/>
                          </a:solidFill>
                          <a:latin typeface="+mn-lt"/>
                          <a:ea typeface="+mn-ea"/>
                          <a:cs typeface="+mn-cs"/>
                        </a:rPr>
                        <a:t>Average Weekly Full (GB)</a:t>
                      </a:r>
                      <a:endParaRPr lang="en-US" sz="1600" b="1" kern="1200" dirty="0">
                        <a:solidFill>
                          <a:schemeClr val="lt1"/>
                        </a:solidFill>
                        <a:latin typeface="+mn-lt"/>
                        <a:ea typeface="+mn-ea"/>
                        <a:cs typeface="+mn-cs"/>
                      </a:endParaRPr>
                    </a:p>
                  </a:txBody>
                  <a:tcPr>
                    <a:solidFill>
                      <a:schemeClr val="accent3">
                        <a:lumMod val="60000"/>
                        <a:lumOff val="40000"/>
                      </a:schemeClr>
                    </a:solidFill>
                  </a:tcPr>
                </a:tc>
                <a:tc>
                  <a:txBody>
                    <a:bodyPr/>
                    <a:lstStyle/>
                    <a:p>
                      <a:pPr marL="0" algn="ctr" defTabSz="914400" rtl="0" eaLnBrk="1" latinLnBrk="0" hangingPunct="1"/>
                      <a:r>
                        <a:rPr lang="en-US" sz="1600" b="1" kern="1200" dirty="0" smtClean="0">
                          <a:solidFill>
                            <a:schemeClr val="lt1"/>
                          </a:solidFill>
                          <a:latin typeface="+mn-lt"/>
                          <a:ea typeface="+mn-ea"/>
                          <a:cs typeface="+mn-cs"/>
                        </a:rPr>
                        <a:t>Average Weekly </a:t>
                      </a:r>
                      <a:r>
                        <a:rPr lang="en-US" sz="1600" b="1" kern="1200" dirty="0" err="1" smtClean="0">
                          <a:solidFill>
                            <a:schemeClr val="lt1"/>
                          </a:solidFill>
                          <a:latin typeface="+mn-lt"/>
                          <a:ea typeface="+mn-ea"/>
                          <a:cs typeface="+mn-cs"/>
                        </a:rPr>
                        <a:t>Inc</a:t>
                      </a:r>
                      <a:r>
                        <a:rPr lang="en-US" sz="1600" b="1" kern="1200" dirty="0" smtClean="0">
                          <a:solidFill>
                            <a:schemeClr val="lt1"/>
                          </a:solidFill>
                          <a:latin typeface="+mn-lt"/>
                          <a:ea typeface="+mn-ea"/>
                          <a:cs typeface="+mn-cs"/>
                        </a:rPr>
                        <a:t> (GB)</a:t>
                      </a:r>
                      <a:endParaRPr lang="en-US" sz="1600" b="1" kern="1200" dirty="0">
                        <a:solidFill>
                          <a:schemeClr val="lt1"/>
                        </a:solidFill>
                        <a:latin typeface="+mn-lt"/>
                        <a:ea typeface="+mn-ea"/>
                        <a:cs typeface="+mn-cs"/>
                      </a:endParaRPr>
                    </a:p>
                  </a:txBody>
                  <a:tcPr>
                    <a:solidFill>
                      <a:schemeClr val="accent3">
                        <a:lumMod val="60000"/>
                        <a:lumOff val="40000"/>
                      </a:schemeClr>
                    </a:solidFill>
                  </a:tcPr>
                </a:tc>
                <a:tc>
                  <a:txBody>
                    <a:bodyPr/>
                    <a:lstStyle/>
                    <a:p>
                      <a:pPr marL="0" algn="ctr" defTabSz="914400" rtl="0" eaLnBrk="1" latinLnBrk="0" hangingPunct="1"/>
                      <a:r>
                        <a:rPr lang="en-US" sz="1600" b="1" kern="1200" dirty="0" smtClean="0">
                          <a:solidFill>
                            <a:schemeClr val="lt1"/>
                          </a:solidFill>
                          <a:latin typeface="+mn-lt"/>
                          <a:ea typeface="+mn-ea"/>
                          <a:cs typeface="+mn-cs"/>
                        </a:rPr>
                        <a:t>Weekly % Change</a:t>
                      </a:r>
                      <a:endParaRPr lang="en-US" sz="1600" b="1" kern="1200" dirty="0">
                        <a:solidFill>
                          <a:schemeClr val="lt1"/>
                        </a:solidFill>
                        <a:latin typeface="+mn-lt"/>
                        <a:ea typeface="+mn-ea"/>
                        <a:cs typeface="+mn-cs"/>
                      </a:endParaRPr>
                    </a:p>
                  </a:txBody>
                  <a:tcPr>
                    <a:solidFill>
                      <a:schemeClr val="accent3">
                        <a:lumMod val="60000"/>
                        <a:lumOff val="40000"/>
                      </a:schemeClr>
                    </a:solidFill>
                  </a:tcPr>
                </a:tc>
                <a:tc>
                  <a:txBody>
                    <a:bodyPr/>
                    <a:lstStyle/>
                    <a:p>
                      <a:pPr marL="0" algn="ctr" defTabSz="914400" rtl="0" eaLnBrk="1" latinLnBrk="0" hangingPunct="1"/>
                      <a:r>
                        <a:rPr lang="en-US" sz="1600" b="1" kern="1200" dirty="0" smtClean="0">
                          <a:solidFill>
                            <a:schemeClr val="lt1"/>
                          </a:solidFill>
                          <a:latin typeface="+mn-lt"/>
                          <a:ea typeface="+mn-ea"/>
                          <a:cs typeface="+mn-cs"/>
                        </a:rPr>
                        <a:t>% of Total Full Backups</a:t>
                      </a:r>
                      <a:endParaRPr lang="en-US" sz="1600" b="1" kern="1200" dirty="0">
                        <a:solidFill>
                          <a:schemeClr val="lt1"/>
                        </a:solidFill>
                        <a:latin typeface="+mn-lt"/>
                        <a:ea typeface="+mn-ea"/>
                        <a:cs typeface="+mn-cs"/>
                      </a:endParaRPr>
                    </a:p>
                  </a:txBody>
                  <a:tcPr>
                    <a:solidFill>
                      <a:schemeClr val="accent3">
                        <a:lumMod val="60000"/>
                        <a:lumOff val="40000"/>
                      </a:schemeClr>
                    </a:solidFill>
                  </a:tcPr>
                </a:tc>
              </a:tr>
              <a:tr h="370840">
                <a:tc>
                  <a:txBody>
                    <a:bodyPr/>
                    <a:lstStyle/>
                    <a:p>
                      <a:r>
                        <a:rPr lang="en-US" sz="1600" dirty="0" smtClean="0"/>
                        <a:t>#Agent#</a:t>
                      </a:r>
                      <a:endParaRPr lang="en-US" sz="1600" dirty="0"/>
                    </a:p>
                  </a:txBody>
                  <a:tcPr/>
                </a:tc>
                <a:tc>
                  <a:txBody>
                    <a:bodyPr/>
                    <a:lstStyle/>
                    <a:p>
                      <a:r>
                        <a:rPr lang="en-US" sz="1600" dirty="0" smtClean="0"/>
                        <a:t>#AWF#</a:t>
                      </a:r>
                      <a:endParaRPr lang="en-US" sz="1600" dirty="0"/>
                    </a:p>
                  </a:txBody>
                  <a:tcPr/>
                </a:tc>
                <a:tc>
                  <a:txBody>
                    <a:bodyPr/>
                    <a:lstStyle/>
                    <a:p>
                      <a:r>
                        <a:rPr lang="en-US" sz="1600" dirty="0" smtClean="0"/>
                        <a:t>#AWI#</a:t>
                      </a:r>
                      <a:endParaRPr lang="en-US" sz="1600" dirty="0"/>
                    </a:p>
                  </a:txBody>
                  <a:tcPr/>
                </a:tc>
                <a:tc>
                  <a:txBody>
                    <a:bodyPr/>
                    <a:lstStyle/>
                    <a:p>
                      <a:r>
                        <a:rPr lang="en-US" sz="1600" dirty="0" smtClean="0"/>
                        <a:t>#PWC#</a:t>
                      </a:r>
                      <a:endParaRPr lang="en-US" sz="1600" dirty="0"/>
                    </a:p>
                  </a:txBody>
                  <a:tcPr/>
                </a:tc>
                <a:tc>
                  <a:txBody>
                    <a:bodyPr/>
                    <a:lstStyle/>
                    <a:p>
                      <a:r>
                        <a:rPr lang="en-US" sz="1600" dirty="0" smtClean="0"/>
                        <a:t>#PTFB#</a:t>
                      </a:r>
                      <a:endParaRPr lang="en-US" sz="1600" dirty="0"/>
                    </a:p>
                  </a:txBody>
                  <a:tcPr/>
                </a:tc>
              </a:tr>
            </a:tbl>
          </a:graphicData>
        </a:graphic>
      </p:graphicFrame>
    </p:spTree>
    <p:extLst>
      <p:ext uri="{BB962C8B-B14F-4D97-AF65-F5344CB8AC3E}">
        <p14:creationId xmlns:p14="http://schemas.microsoft.com/office/powerpoint/2010/main" val="18208946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Application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800" b="1" dirty="0" smtClean="0">
                <a:solidFill>
                  <a:srgbClr val="010204"/>
                </a:solidFill>
              </a:rPr>
              <a:t>WINDOWS FILE SYSTEMS</a:t>
            </a:r>
          </a:p>
          <a:p>
            <a:pPr marL="457200" lvl="0" eaLnBrk="0" fontAlgn="base" hangingPunct="0">
              <a:spcBef>
                <a:spcPct val="20000"/>
              </a:spcBef>
              <a:spcAft>
                <a:spcPct val="0"/>
              </a:spcAft>
              <a:buClr>
                <a:srgbClr val="F80021"/>
              </a:buClr>
              <a:buSzPct val="100000"/>
              <a:defRPr/>
            </a:pPr>
            <a:r>
              <a:rPr lang="en-US" sz="2800" dirty="0">
                <a:solidFill>
                  <a:srgbClr val="010204"/>
                </a:solidFill>
              </a:rPr>
              <a:t>	</a:t>
            </a:r>
            <a:r>
              <a:rPr lang="en-US" sz="2800" dirty="0" err="1">
                <a:solidFill>
                  <a:srgbClr val="010204"/>
                </a:solidFill>
              </a:rPr>
              <a:t>${WinFSReview}</a:t>
            </a:r>
            <a:endParaRPr lang="en-US" sz="2800" dirty="0" smtClean="0">
              <a:solidFill>
                <a:srgbClr val="010204"/>
              </a:solidFill>
            </a:endParaRPr>
          </a:p>
        </p:txBody>
      </p:sp>
    </p:spTree>
    <p:extLst>
      <p:ext uri="{BB962C8B-B14F-4D97-AF65-F5344CB8AC3E}">
        <p14:creationId xmlns:p14="http://schemas.microsoft.com/office/powerpoint/2010/main" val="31236682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Application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800" b="1" dirty="0" smtClean="0">
                <a:solidFill>
                  <a:srgbClr val="010204"/>
                </a:solidFill>
              </a:rPr>
              <a:t>VIRTUAL SERVER BACKUPS</a:t>
            </a:r>
          </a:p>
          <a:p>
            <a:pPr marL="457200" lvl="0" eaLnBrk="0" fontAlgn="base" hangingPunct="0">
              <a:spcBef>
                <a:spcPct val="20000"/>
              </a:spcBef>
              <a:spcAft>
                <a:spcPct val="0"/>
              </a:spcAft>
              <a:buClr>
                <a:srgbClr val="F80021"/>
              </a:buClr>
              <a:buSzPct val="100000"/>
              <a:defRPr/>
            </a:pPr>
            <a:r>
              <a:rPr lang="en-US" sz="2800" dirty="0">
                <a:solidFill>
                  <a:srgbClr val="010204"/>
                </a:solidFill>
              </a:rPr>
              <a:t>	</a:t>
            </a:r>
            <a:r>
              <a:rPr lang="en-US" sz="2800" dirty="0" err="1">
                <a:solidFill>
                  <a:srgbClr val="010204"/>
                </a:solidFill>
              </a:rPr>
              <a:t>${VSBkpReview}</a:t>
            </a:r>
            <a:endParaRPr lang="en-US" sz="2800" dirty="0" smtClean="0">
              <a:solidFill>
                <a:srgbClr val="010204"/>
              </a:solidFill>
            </a:endParaRPr>
          </a:p>
        </p:txBody>
      </p:sp>
    </p:spTree>
    <p:extLst>
      <p:ext uri="{BB962C8B-B14F-4D97-AF65-F5344CB8AC3E}">
        <p14:creationId xmlns:p14="http://schemas.microsoft.com/office/powerpoint/2010/main" val="3319510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pPr algn="r"/>
            <a:r>
              <a:rPr lang="en-US" dirty="0" smtClean="0"/>
              <a:t>Executive Summary</a:t>
            </a:r>
            <a:endParaRPr lang="en-US" dirty="0"/>
          </a:p>
        </p:txBody>
      </p:sp>
    </p:spTree>
    <p:extLst>
      <p:ext uri="{BB962C8B-B14F-4D97-AF65-F5344CB8AC3E}">
        <p14:creationId xmlns:p14="http://schemas.microsoft.com/office/powerpoint/2010/main" val="2859202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Storage Policy Configuration Review</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800" b="1" dirty="0" smtClean="0">
                <a:solidFill>
                  <a:srgbClr val="010204"/>
                </a:solidFill>
              </a:rPr>
              <a:t>SHARED INDEX CACHE</a:t>
            </a:r>
          </a:p>
          <a:p>
            <a:pPr marL="457200" lvl="0" eaLnBrk="0" fontAlgn="base" hangingPunct="0">
              <a:spcBef>
                <a:spcPct val="20000"/>
              </a:spcBef>
              <a:spcAft>
                <a:spcPct val="0"/>
              </a:spcAft>
              <a:buClr>
                <a:srgbClr val="F80021"/>
              </a:buClr>
              <a:buSzPct val="100000"/>
              <a:defRPr/>
            </a:pPr>
            <a:r>
              <a:rPr lang="en-US" sz="2800" dirty="0">
                <a:solidFill>
                  <a:srgbClr val="010204"/>
                </a:solidFill>
              </a:rPr>
              <a:t>	</a:t>
            </a:r>
            <a:r>
              <a:rPr lang="en-US" sz="2800" dirty="0" err="1">
                <a:solidFill>
                  <a:srgbClr val="010204"/>
                </a:solidFill>
              </a:rPr>
              <a:t>${SharedIndexCache}</a:t>
            </a:r>
            <a:endParaRPr lang="en-US" sz="2800" dirty="0" smtClean="0">
              <a:solidFill>
                <a:srgbClr val="010204"/>
              </a:solidFill>
            </a:endParaRPr>
          </a:p>
        </p:txBody>
      </p:sp>
    </p:spTree>
    <p:extLst>
      <p:ext uri="{BB962C8B-B14F-4D97-AF65-F5344CB8AC3E}">
        <p14:creationId xmlns:p14="http://schemas.microsoft.com/office/powerpoint/2010/main" val="4509188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Storage Policy Configuration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71550" lvl="0" indent="-514350" eaLnBrk="0" fontAlgn="base" hangingPunct="0">
              <a:spcBef>
                <a:spcPct val="20000"/>
              </a:spcBef>
              <a:spcAft>
                <a:spcPct val="0"/>
              </a:spcAft>
              <a:buClr>
                <a:srgbClr val="F80021"/>
              </a:buClr>
              <a:buSzPct val="100000"/>
              <a:buFont typeface="Wingdings" pitchFamily="2" charset="2"/>
              <a:buChar char="§"/>
              <a:defRPr/>
            </a:pPr>
            <a:r>
              <a:rPr lang="en-US" sz="2800" b="1" dirty="0" smtClean="0">
                <a:solidFill>
                  <a:srgbClr val="010204"/>
                </a:solidFill>
              </a:rPr>
              <a:t>DE-DUPLICATION STORAGE POLICY REVIEW</a:t>
            </a:r>
          </a:p>
          <a:p>
            <a:pPr marL="457200" lvl="0" eaLnBrk="0" fontAlgn="base" hangingPunct="0">
              <a:spcBef>
                <a:spcPct val="20000"/>
              </a:spcBef>
              <a:spcAft>
                <a:spcPct val="0"/>
              </a:spcAft>
              <a:buClr>
                <a:srgbClr val="F80021"/>
              </a:buClr>
              <a:buSzPct val="100000"/>
              <a:defRPr/>
            </a:pPr>
            <a:r>
              <a:rPr lang="en-US" sz="2800" dirty="0" smtClean="0">
                <a:solidFill>
                  <a:srgbClr val="010204"/>
                </a:solidFill>
              </a:rPr>
              <a:t>	</a:t>
            </a:r>
            <a:r>
              <a:rPr lang="en-US" sz="2800" dirty="0" err="1">
                <a:solidFill>
                  <a:srgbClr val="010204"/>
                </a:solidFill>
              </a:rPr>
              <a:t>${StgPolicyReviewSum}</a:t>
            </a:r>
            <a:endParaRPr lang="en-US" sz="2800" dirty="0" smtClean="0">
              <a:solidFill>
                <a:srgbClr val="010204"/>
              </a:solidFill>
            </a:endParaRPr>
          </a:p>
        </p:txBody>
      </p:sp>
    </p:spTree>
    <p:extLst>
      <p:ext uri="{BB962C8B-B14F-4D97-AF65-F5344CB8AC3E}">
        <p14:creationId xmlns:p14="http://schemas.microsoft.com/office/powerpoint/2010/main" val="36658457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Storage Policy Configuration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endParaRPr lang="en-US" sz="2800" dirty="0" smtClean="0">
              <a:solidFill>
                <a:srgbClr val="010204"/>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452070068"/>
              </p:ext>
            </p:extLst>
          </p:nvPr>
        </p:nvGraphicFramePr>
        <p:xfrm>
          <a:off x="587827" y="1557565"/>
          <a:ext cx="8090808" cy="1402080"/>
        </p:xfrm>
        <a:graphic>
          <a:graphicData uri="http://schemas.openxmlformats.org/drawingml/2006/table">
            <a:tbl>
              <a:tblPr firstRow="1" bandRow="1">
                <a:tableStyleId>{5C22544A-7EE6-4342-B048-85BDC9FD1C3A}</a:tableStyleId>
              </a:tblPr>
              <a:tblGrid>
                <a:gridCol w="1348468"/>
                <a:gridCol w="1348468"/>
                <a:gridCol w="1348468"/>
                <a:gridCol w="1348468"/>
                <a:gridCol w="1348468"/>
                <a:gridCol w="1348468"/>
              </a:tblGrid>
              <a:tr h="370840">
                <a:tc>
                  <a:txBody>
                    <a:bodyPr/>
                    <a:lstStyle/>
                    <a:p>
                      <a:r>
                        <a:rPr lang="en-US" sz="1600" dirty="0" smtClean="0"/>
                        <a:t>Storage Policy</a:t>
                      </a:r>
                      <a:endParaRPr lang="en-US" sz="1600" dirty="0"/>
                    </a:p>
                  </a:txBody>
                  <a:tcPr/>
                </a:tc>
                <a:tc>
                  <a:txBody>
                    <a:bodyPr/>
                    <a:lstStyle/>
                    <a:p>
                      <a:r>
                        <a:rPr lang="en-US" sz="1600" dirty="0" smtClean="0"/>
                        <a:t>DB Store</a:t>
                      </a:r>
                      <a:endParaRPr lang="en-US" sz="1600" dirty="0"/>
                    </a:p>
                  </a:txBody>
                  <a:tcPr/>
                </a:tc>
                <a:tc>
                  <a:txBody>
                    <a:bodyPr/>
                    <a:lstStyle/>
                    <a:p>
                      <a:r>
                        <a:rPr lang="en-US" sz="1600" dirty="0" smtClean="0"/>
                        <a:t>Storage Policy Copy</a:t>
                      </a:r>
                      <a:endParaRPr lang="en-US" sz="1600" dirty="0"/>
                    </a:p>
                  </a:txBody>
                  <a:tcPr/>
                </a:tc>
                <a:tc>
                  <a:txBody>
                    <a:bodyPr/>
                    <a:lstStyle/>
                    <a:p>
                      <a:r>
                        <a:rPr lang="en-US" sz="1600" dirty="0" smtClean="0"/>
                        <a:t>Size of Application</a:t>
                      </a:r>
                      <a:endParaRPr lang="en-US" sz="1600" dirty="0"/>
                    </a:p>
                  </a:txBody>
                  <a:tcPr/>
                </a:tc>
                <a:tc>
                  <a:txBody>
                    <a:bodyPr/>
                    <a:lstStyle/>
                    <a:p>
                      <a:r>
                        <a:rPr lang="en-US" sz="1600" dirty="0" smtClean="0"/>
                        <a:t>Size After </a:t>
                      </a:r>
                      <a:r>
                        <a:rPr lang="en-US" sz="1600" dirty="0" err="1" smtClean="0"/>
                        <a:t>Deduplication</a:t>
                      </a:r>
                      <a:endParaRPr lang="en-US" sz="1600" dirty="0"/>
                    </a:p>
                  </a:txBody>
                  <a:tcPr/>
                </a:tc>
                <a:tc>
                  <a:txBody>
                    <a:bodyPr/>
                    <a:lstStyle/>
                    <a:p>
                      <a:r>
                        <a:rPr lang="en-US" sz="1600" dirty="0" smtClean="0"/>
                        <a:t>Baseline Size</a:t>
                      </a:r>
                      <a:endParaRPr lang="en-US" sz="1600" dirty="0"/>
                    </a:p>
                  </a:txBody>
                  <a:tcPr/>
                </a:tc>
              </a:tr>
              <a:tr h="370840">
                <a:tc>
                  <a:txBody>
                    <a:bodyPr/>
                    <a:lstStyle/>
                    <a:p>
                      <a:r>
                        <a:rPr lang="en-US" sz="1600" dirty="0" err="1" smtClean="0"/>
                        <a:t>#SPRPolicy#</a:t>
                      </a:r>
                      <a:endParaRPr lang="en-US" sz="1600" dirty="0"/>
                    </a:p>
                  </a:txBody>
                  <a:tcPr/>
                </a:tc>
                <a:tc>
                  <a:txBody>
                    <a:bodyPr/>
                    <a:lstStyle/>
                    <a:p>
                      <a:r>
                        <a:rPr lang="en-US" sz="1600" dirty="0" err="1" smtClean="0"/>
                        <a:t>#SPRDBStore#</a:t>
                      </a:r>
                      <a:endParaRPr lang="en-US" sz="1600" dirty="0"/>
                    </a:p>
                  </a:txBody>
                  <a:tcPr/>
                </a:tc>
                <a:tc>
                  <a:txBody>
                    <a:bodyPr/>
                    <a:lstStyle/>
                    <a:p>
                      <a:r>
                        <a:rPr lang="en-US" sz="1600" dirty="0" err="1" smtClean="0"/>
                        <a:t>#SPRPolicyCpy#</a:t>
                      </a:r>
                      <a:endParaRPr lang="en-US" sz="1600" dirty="0"/>
                    </a:p>
                  </a:txBody>
                  <a:tcPr/>
                </a:tc>
                <a:tc>
                  <a:txBody>
                    <a:bodyPr/>
                    <a:lstStyle/>
                    <a:p>
                      <a:r>
                        <a:rPr lang="en-US" sz="1600" dirty="0" err="1" smtClean="0"/>
                        <a:t>#SPRSize#</a:t>
                      </a:r>
                      <a:endParaRPr lang="en-US" sz="1600" dirty="0"/>
                    </a:p>
                  </a:txBody>
                  <a:tcPr/>
                </a:tc>
                <a:tc>
                  <a:txBody>
                    <a:bodyPr/>
                    <a:lstStyle/>
                    <a:p>
                      <a:r>
                        <a:rPr lang="en-US" sz="1600" dirty="0" err="1" smtClean="0"/>
                        <a:t>#SPRSizeD#</a:t>
                      </a:r>
                      <a:endParaRPr lang="en-US" sz="1600" dirty="0"/>
                    </a:p>
                  </a:txBody>
                  <a:tcPr/>
                </a:tc>
                <a:tc>
                  <a:txBody>
                    <a:bodyPr/>
                    <a:lstStyle/>
                    <a:p>
                      <a:r>
                        <a:rPr lang="en-US" sz="1600" dirty="0" err="1" smtClean="0"/>
                        <a:t>#SPRBSize#</a:t>
                      </a:r>
                      <a:endParaRPr lang="en-US" sz="1600" dirty="0"/>
                    </a:p>
                  </a:txBody>
                  <a:tcPr/>
                </a:tc>
              </a:tr>
            </a:tbl>
          </a:graphicData>
        </a:graphic>
      </p:graphicFrame>
    </p:spTree>
    <p:extLst>
      <p:ext uri="{BB962C8B-B14F-4D97-AF65-F5344CB8AC3E}">
        <p14:creationId xmlns:p14="http://schemas.microsoft.com/office/powerpoint/2010/main" val="33814788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Scalability Review</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smtClean="0">
                <a:solidFill>
                  <a:srgbClr val="010204"/>
                </a:solidFill>
              </a:rPr>
              <a:t>Scaling </a:t>
            </a:r>
            <a:r>
              <a:rPr lang="en-US" sz="2400" dirty="0">
                <a:solidFill>
                  <a:srgbClr val="010204"/>
                </a:solidFill>
              </a:rPr>
              <a:t>your </a:t>
            </a:r>
            <a:r>
              <a:rPr lang="en-US" sz="2400" dirty="0" smtClean="0">
                <a:solidFill>
                  <a:srgbClr val="010204"/>
                </a:solidFill>
              </a:rPr>
              <a:t>software environment </a:t>
            </a:r>
            <a:r>
              <a:rPr lang="en-US" sz="2400" dirty="0">
                <a:solidFill>
                  <a:srgbClr val="010204"/>
                </a:solidFill>
              </a:rPr>
              <a:t>is an ongoing and necessary activity to maintain a stable growing environment. There are several tools and factors to consider when evaluating your need to increase resources which we will go into detail including:  </a:t>
            </a:r>
            <a:endParaRPr lang="en-US" sz="2400" dirty="0" smtClean="0">
              <a:solidFill>
                <a:srgbClr val="010204"/>
              </a:solidFill>
            </a:endParaRPr>
          </a:p>
          <a:p>
            <a:pPr marL="457200" lvl="0" eaLnBrk="0" fontAlgn="base" hangingPunct="0">
              <a:spcBef>
                <a:spcPct val="20000"/>
              </a:spcBef>
              <a:spcAft>
                <a:spcPct val="0"/>
              </a:spcAft>
              <a:buClr>
                <a:srgbClr val="F80021"/>
              </a:buClr>
              <a:buSzPct val="100000"/>
              <a:defRPr/>
            </a:pPr>
            <a:endParaRPr lang="en-US" sz="24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400" dirty="0" smtClean="0">
                <a:solidFill>
                  <a:srgbClr val="010204"/>
                </a:solidFill>
              </a:rPr>
              <a:t>Available </a:t>
            </a:r>
            <a:r>
              <a:rPr lang="en-US" sz="2400" dirty="0">
                <a:solidFill>
                  <a:srgbClr val="010204"/>
                </a:solidFill>
              </a:rPr>
              <a:t>console reports and thresholds</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400" dirty="0" smtClean="0">
                <a:solidFill>
                  <a:srgbClr val="010204"/>
                </a:solidFill>
              </a:rPr>
              <a:t>Metrics Reporting</a:t>
            </a:r>
            <a:endParaRPr lang="en-US" sz="24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400" dirty="0" err="1" smtClean="0">
                <a:solidFill>
                  <a:srgbClr val="010204"/>
                </a:solidFill>
              </a:rPr>
              <a:t>CommServe</a:t>
            </a:r>
            <a:r>
              <a:rPr lang="en-US" sz="2400" dirty="0" smtClean="0">
                <a:solidFill>
                  <a:srgbClr val="010204"/>
                </a:solidFill>
              </a:rPr>
              <a:t> </a:t>
            </a:r>
            <a:r>
              <a:rPr lang="en-US" sz="2400" dirty="0">
                <a:solidFill>
                  <a:srgbClr val="010204"/>
                </a:solidFill>
              </a:rPr>
              <a:t>Requirements</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400" dirty="0" smtClean="0">
                <a:solidFill>
                  <a:srgbClr val="010204"/>
                </a:solidFill>
              </a:rPr>
              <a:t>Building </a:t>
            </a:r>
            <a:r>
              <a:rPr lang="en-US" sz="2400" dirty="0">
                <a:solidFill>
                  <a:srgbClr val="010204"/>
                </a:solidFill>
              </a:rPr>
              <a:t>Block Scaling </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400" dirty="0" err="1" smtClean="0">
                <a:solidFill>
                  <a:srgbClr val="010204"/>
                </a:solidFill>
              </a:rPr>
              <a:t>Deduplication</a:t>
            </a:r>
            <a:r>
              <a:rPr lang="en-US" sz="2400" dirty="0" smtClean="0">
                <a:solidFill>
                  <a:srgbClr val="010204"/>
                </a:solidFill>
              </a:rPr>
              <a:t> Scaling</a:t>
            </a:r>
            <a:endParaRPr lang="en-US" sz="2400" dirty="0">
              <a:solidFill>
                <a:srgbClr val="010204"/>
              </a:solidFill>
            </a:endParaRPr>
          </a:p>
        </p:txBody>
      </p:sp>
    </p:spTree>
    <p:extLst>
      <p:ext uri="{BB962C8B-B14F-4D97-AF65-F5344CB8AC3E}">
        <p14:creationId xmlns:p14="http://schemas.microsoft.com/office/powerpoint/2010/main" val="39492346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Scalability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CONSOLE REPORTING</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000" b="1" dirty="0" smtClean="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b="1" dirty="0" smtClean="0">
                <a:solidFill>
                  <a:srgbClr val="010204"/>
                </a:solidFill>
              </a:rPr>
              <a:t>DR </a:t>
            </a:r>
            <a:r>
              <a:rPr lang="en-US" sz="2000" b="1" dirty="0">
                <a:solidFill>
                  <a:srgbClr val="010204"/>
                </a:solidFill>
              </a:rPr>
              <a:t>Backup Reporting – </a:t>
            </a:r>
            <a:r>
              <a:rPr lang="en-US" sz="2000" dirty="0">
                <a:solidFill>
                  <a:srgbClr val="010204"/>
                </a:solidFill>
              </a:rPr>
              <a:t>Reports on success of DR backups to </a:t>
            </a:r>
            <a:r>
              <a:rPr lang="en-US" sz="2000" dirty="0" smtClean="0">
                <a:solidFill>
                  <a:srgbClr val="010204"/>
                </a:solidFill>
              </a:rPr>
              <a:t>ensure that </a:t>
            </a:r>
            <a:r>
              <a:rPr lang="en-US" sz="2000" dirty="0">
                <a:solidFill>
                  <a:srgbClr val="010204"/>
                </a:solidFill>
              </a:rPr>
              <a:t>the </a:t>
            </a:r>
            <a:r>
              <a:rPr lang="en-US" sz="2000" dirty="0" err="1">
                <a:solidFill>
                  <a:srgbClr val="010204"/>
                </a:solidFill>
              </a:rPr>
              <a:t>CommServe</a:t>
            </a:r>
            <a:r>
              <a:rPr lang="en-US" sz="2000" dirty="0">
                <a:solidFill>
                  <a:srgbClr val="010204"/>
                </a:solidFill>
              </a:rPr>
              <a:t> Database is </a:t>
            </a:r>
            <a:r>
              <a:rPr lang="en-US" sz="2000" dirty="0" smtClean="0">
                <a:solidFill>
                  <a:srgbClr val="010204"/>
                </a:solidFill>
              </a:rPr>
              <a:t>protected.</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b="1" dirty="0">
                <a:solidFill>
                  <a:srgbClr val="010204"/>
                </a:solidFill>
              </a:rPr>
              <a:t>Daily Job Summary – </a:t>
            </a:r>
            <a:r>
              <a:rPr lang="en-US" sz="2000" dirty="0">
                <a:solidFill>
                  <a:srgbClr val="010204"/>
                </a:solidFill>
              </a:rPr>
              <a:t>Provides daily job details for overnight backups</a:t>
            </a:r>
            <a:r>
              <a:rPr lang="en-US" sz="20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b="1" dirty="0">
                <a:solidFill>
                  <a:srgbClr val="010204"/>
                </a:solidFill>
              </a:rPr>
              <a:t>Disk Library Alerts – </a:t>
            </a:r>
            <a:r>
              <a:rPr lang="en-US" sz="2000" dirty="0">
                <a:solidFill>
                  <a:srgbClr val="010204"/>
                </a:solidFill>
              </a:rPr>
              <a:t>Alerts on insufficient disk or tape library capacity and can be configured to escalate alerting if the problem persists beyond a defined </a:t>
            </a:r>
            <a:r>
              <a:rPr lang="en-US" sz="2000" dirty="0" smtClean="0">
                <a:solidFill>
                  <a:srgbClr val="010204"/>
                </a:solidFill>
              </a:rPr>
              <a:t>checkpoint.</a:t>
            </a:r>
            <a:endParaRPr lang="en-US" sz="2000" dirty="0">
              <a:solidFill>
                <a:srgbClr val="010204"/>
              </a:solidFill>
            </a:endParaRPr>
          </a:p>
        </p:txBody>
      </p:sp>
    </p:spTree>
    <p:extLst>
      <p:ext uri="{BB962C8B-B14F-4D97-AF65-F5344CB8AC3E}">
        <p14:creationId xmlns:p14="http://schemas.microsoft.com/office/powerpoint/2010/main" val="39885126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Scalability Review (contd.)</a:t>
            </a:r>
            <a:endParaRPr lang="en-US" dirty="0"/>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fontScale="92500" lnSpcReduction="10000"/>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METRICS REPORTING</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sz="2600" b="1" dirty="0" smtClean="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b="1" dirty="0" smtClean="0">
                <a:solidFill>
                  <a:srgbClr val="010204"/>
                </a:solidFill>
              </a:rPr>
              <a:t>General – </a:t>
            </a:r>
            <a:r>
              <a:rPr lang="en-US" sz="2000" dirty="0" smtClean="0">
                <a:solidFill>
                  <a:srgbClr val="010204"/>
                </a:solidFill>
              </a:rPr>
              <a:t>Tracks </a:t>
            </a:r>
            <a:r>
              <a:rPr lang="en-US" sz="2000" dirty="0">
                <a:solidFill>
                  <a:srgbClr val="010204"/>
                </a:solidFill>
              </a:rPr>
              <a:t>license and data usage statistics</a:t>
            </a:r>
            <a:r>
              <a:rPr lang="en-US" sz="20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b="1" dirty="0" smtClean="0">
                <a:solidFill>
                  <a:srgbClr val="010204"/>
                </a:solidFill>
              </a:rPr>
              <a:t>Health – </a:t>
            </a:r>
            <a:r>
              <a:rPr lang="en-US" sz="2000" dirty="0" smtClean="0">
                <a:solidFill>
                  <a:srgbClr val="010204"/>
                </a:solidFill>
              </a:rPr>
              <a:t>Monitors </a:t>
            </a:r>
            <a:r>
              <a:rPr lang="en-US" sz="2000" dirty="0">
                <a:solidFill>
                  <a:srgbClr val="010204"/>
                </a:solidFill>
              </a:rPr>
              <a:t>the health of </a:t>
            </a:r>
            <a:r>
              <a:rPr lang="en-US" sz="2000" dirty="0" err="1">
                <a:solidFill>
                  <a:srgbClr val="010204"/>
                </a:solidFill>
              </a:rPr>
              <a:t>CommCell</a:t>
            </a:r>
            <a:r>
              <a:rPr lang="en-US" sz="20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000" b="1" dirty="0" smtClean="0">
                <a:solidFill>
                  <a:srgbClr val="010204"/>
                </a:solidFill>
              </a:rPr>
              <a:t>Upgrade Check – </a:t>
            </a:r>
            <a:r>
              <a:rPr lang="en-US" sz="2000" dirty="0" smtClean="0">
                <a:solidFill>
                  <a:srgbClr val="010204"/>
                </a:solidFill>
              </a:rPr>
              <a:t>Checks </a:t>
            </a:r>
            <a:r>
              <a:rPr lang="en-US" sz="2000" dirty="0" err="1">
                <a:solidFill>
                  <a:srgbClr val="010204"/>
                </a:solidFill>
              </a:rPr>
              <a:t>CommServer</a:t>
            </a:r>
            <a:r>
              <a:rPr lang="en-US" sz="2000" dirty="0">
                <a:solidFill>
                  <a:srgbClr val="010204"/>
                </a:solidFill>
              </a:rPr>
              <a:t> performance before and after upgrade</a:t>
            </a:r>
            <a:r>
              <a:rPr lang="en-US" sz="20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indent="-457200" eaLnBrk="0" fontAlgn="base" hangingPunct="0">
              <a:spcBef>
                <a:spcPct val="20000"/>
              </a:spcBef>
              <a:spcAft>
                <a:spcPct val="0"/>
              </a:spcAft>
              <a:buClr>
                <a:srgbClr val="F80021"/>
              </a:buClr>
              <a:buSzPct val="100000"/>
              <a:buFont typeface="Arial" pitchFamily="34" charset="0"/>
              <a:buChar char="•"/>
              <a:defRPr/>
            </a:pPr>
            <a:r>
              <a:rPr lang="en-US" sz="2000" b="1" dirty="0" smtClean="0">
                <a:solidFill>
                  <a:srgbClr val="010204"/>
                </a:solidFill>
              </a:rPr>
              <a:t>Activity – </a:t>
            </a:r>
            <a:r>
              <a:rPr lang="en-US" sz="2000" dirty="0" smtClean="0">
                <a:solidFill>
                  <a:srgbClr val="010204"/>
                </a:solidFill>
              </a:rPr>
              <a:t>Tracks </a:t>
            </a:r>
            <a:r>
              <a:rPr lang="en-US" sz="2000" dirty="0" err="1">
                <a:solidFill>
                  <a:srgbClr val="010204"/>
                </a:solidFill>
              </a:rPr>
              <a:t>CommServer</a:t>
            </a:r>
            <a:r>
              <a:rPr lang="en-US" sz="2000" dirty="0">
                <a:solidFill>
                  <a:srgbClr val="010204"/>
                </a:solidFill>
              </a:rPr>
              <a:t> daily activities</a:t>
            </a:r>
            <a:r>
              <a:rPr lang="en-US" sz="2000" dirty="0" smtClean="0">
                <a:solidFill>
                  <a:srgbClr val="010204"/>
                </a:solidFill>
              </a:rPr>
              <a:t>.</a:t>
            </a:r>
          </a:p>
          <a:p>
            <a:pPr marL="91440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indent="-457200" eaLnBrk="0" fontAlgn="base" hangingPunct="0">
              <a:spcBef>
                <a:spcPct val="20000"/>
              </a:spcBef>
              <a:spcAft>
                <a:spcPct val="0"/>
              </a:spcAft>
              <a:buClr>
                <a:srgbClr val="F80021"/>
              </a:buClr>
              <a:buSzPct val="100000"/>
              <a:buFont typeface="Arial" pitchFamily="34" charset="0"/>
              <a:buChar char="•"/>
              <a:defRPr/>
            </a:pPr>
            <a:r>
              <a:rPr lang="en-US" sz="2000" b="1" dirty="0">
                <a:solidFill>
                  <a:srgbClr val="010204"/>
                </a:solidFill>
              </a:rPr>
              <a:t>Upgrade </a:t>
            </a:r>
            <a:r>
              <a:rPr lang="en-US" sz="2000" b="1" dirty="0" smtClean="0">
                <a:solidFill>
                  <a:srgbClr val="010204"/>
                </a:solidFill>
              </a:rPr>
              <a:t>Readiness </a:t>
            </a:r>
            <a:r>
              <a:rPr lang="en-US" sz="2000" b="1" dirty="0">
                <a:solidFill>
                  <a:srgbClr val="010204"/>
                </a:solidFill>
              </a:rPr>
              <a:t>– </a:t>
            </a:r>
            <a:r>
              <a:rPr lang="en-US" sz="2000" dirty="0" smtClean="0">
                <a:solidFill>
                  <a:srgbClr val="010204"/>
                </a:solidFill>
              </a:rPr>
              <a:t>Checks if </a:t>
            </a:r>
            <a:r>
              <a:rPr lang="en-US" sz="2000" dirty="0" err="1">
                <a:solidFill>
                  <a:srgbClr val="010204"/>
                </a:solidFill>
              </a:rPr>
              <a:t>CommCell</a:t>
            </a:r>
            <a:r>
              <a:rPr lang="en-US" sz="2000" dirty="0">
                <a:solidFill>
                  <a:srgbClr val="010204"/>
                </a:solidFill>
              </a:rPr>
              <a:t> is ready for Upgrade to V10</a:t>
            </a:r>
            <a:r>
              <a:rPr lang="en-US" sz="2000" dirty="0" smtClean="0">
                <a:solidFill>
                  <a:srgbClr val="010204"/>
                </a:solidFill>
              </a:rPr>
              <a:t>.</a:t>
            </a:r>
          </a:p>
          <a:p>
            <a:pPr marL="914400" indent="-457200" eaLnBrk="0" fontAlgn="base" hangingPunct="0">
              <a:spcBef>
                <a:spcPct val="20000"/>
              </a:spcBef>
              <a:spcAft>
                <a:spcPct val="0"/>
              </a:spcAft>
              <a:buClr>
                <a:srgbClr val="F80021"/>
              </a:buClr>
              <a:buSzPct val="100000"/>
              <a:buFont typeface="Arial" pitchFamily="34" charset="0"/>
              <a:buChar char="•"/>
              <a:defRPr/>
            </a:pPr>
            <a:endParaRPr lang="en-US" sz="2000" dirty="0">
              <a:solidFill>
                <a:srgbClr val="010204"/>
              </a:solidFill>
            </a:endParaRPr>
          </a:p>
          <a:p>
            <a:pPr marL="914400" indent="-457200" eaLnBrk="0" fontAlgn="base" hangingPunct="0">
              <a:spcBef>
                <a:spcPct val="20000"/>
              </a:spcBef>
              <a:spcAft>
                <a:spcPct val="0"/>
              </a:spcAft>
              <a:buClr>
                <a:srgbClr val="F80021"/>
              </a:buClr>
              <a:buSzPct val="100000"/>
              <a:buFont typeface="Arial" pitchFamily="34" charset="0"/>
              <a:buChar char="•"/>
              <a:defRPr/>
            </a:pPr>
            <a:r>
              <a:rPr lang="en-US" sz="2000" b="1" dirty="0" smtClean="0">
                <a:solidFill>
                  <a:srgbClr val="010204"/>
                </a:solidFill>
              </a:rPr>
              <a:t>Capacity and Charge Back – </a:t>
            </a:r>
            <a:r>
              <a:rPr lang="en-US" sz="2000" dirty="0">
                <a:solidFill>
                  <a:srgbClr val="010204"/>
                </a:solidFill>
              </a:rPr>
              <a:t>Shows capacity and charge back details of </a:t>
            </a:r>
            <a:r>
              <a:rPr lang="en-US" sz="2000" dirty="0" err="1">
                <a:solidFill>
                  <a:srgbClr val="010204"/>
                </a:solidFill>
              </a:rPr>
              <a:t>CommCell</a:t>
            </a:r>
            <a:r>
              <a:rPr lang="en-US" sz="2000" dirty="0">
                <a:solidFill>
                  <a:srgbClr val="010204"/>
                </a:solidFill>
              </a:rPr>
              <a:t>.</a:t>
            </a:r>
          </a:p>
        </p:txBody>
      </p:sp>
    </p:spTree>
    <p:extLst>
      <p:ext uri="{BB962C8B-B14F-4D97-AF65-F5344CB8AC3E}">
        <p14:creationId xmlns:p14="http://schemas.microsoft.com/office/powerpoint/2010/main" val="20305886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fontScale="92500"/>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600" b="1" dirty="0" smtClean="0">
                <a:solidFill>
                  <a:srgbClr val="010204"/>
                </a:solidFill>
              </a:rPr>
              <a:t>COMMSERVE</a:t>
            </a:r>
          </a:p>
          <a:p>
            <a:pPr marL="457200" lvl="0" eaLnBrk="0" fontAlgn="base" hangingPunct="0">
              <a:spcBef>
                <a:spcPct val="20000"/>
              </a:spcBef>
              <a:spcAft>
                <a:spcPct val="0"/>
              </a:spcAft>
              <a:buClr>
                <a:srgbClr val="F80021"/>
              </a:buClr>
              <a:buSzPct val="100000"/>
              <a:defRPr/>
            </a:pPr>
            <a:endParaRPr lang="en-US" sz="2200" dirty="0" smtClean="0">
              <a:solidFill>
                <a:srgbClr val="010204"/>
              </a:solidFill>
            </a:endParaRPr>
          </a:p>
          <a:p>
            <a:pPr marL="457200" lvl="0" eaLnBrk="0" fontAlgn="base" hangingPunct="0">
              <a:spcBef>
                <a:spcPct val="20000"/>
              </a:spcBef>
              <a:spcAft>
                <a:spcPct val="0"/>
              </a:spcAft>
              <a:buClr>
                <a:srgbClr val="F80021"/>
              </a:buClr>
              <a:buSzPct val="100000"/>
              <a:defRPr/>
            </a:pPr>
            <a:r>
              <a:rPr lang="en-US" sz="2200" dirty="0" smtClean="0">
                <a:solidFill>
                  <a:srgbClr val="010204"/>
                </a:solidFill>
              </a:rPr>
              <a:t>Within </a:t>
            </a:r>
            <a:r>
              <a:rPr lang="en-US" sz="2200" dirty="0">
                <a:solidFill>
                  <a:srgbClr val="010204"/>
                </a:solidFill>
              </a:rPr>
              <a:t>a </a:t>
            </a:r>
            <a:r>
              <a:rPr lang="en-US" sz="2200" dirty="0" err="1">
                <a:solidFill>
                  <a:srgbClr val="010204"/>
                </a:solidFill>
              </a:rPr>
              <a:t>CommCell</a:t>
            </a:r>
            <a:r>
              <a:rPr lang="en-US" sz="2200" dirty="0">
                <a:solidFill>
                  <a:srgbClr val="010204"/>
                </a:solidFill>
              </a:rPr>
              <a:t> (logical boundary of </a:t>
            </a:r>
            <a:r>
              <a:rPr lang="en-US" sz="2200" dirty="0" err="1">
                <a:solidFill>
                  <a:srgbClr val="010204"/>
                </a:solidFill>
              </a:rPr>
              <a:t>CommVault</a:t>
            </a:r>
            <a:r>
              <a:rPr lang="en-US" sz="2200" dirty="0">
                <a:solidFill>
                  <a:srgbClr val="010204"/>
                </a:solidFill>
              </a:rPr>
              <a:t> </a:t>
            </a:r>
            <a:r>
              <a:rPr lang="en-US" sz="2200" dirty="0" smtClean="0">
                <a:solidFill>
                  <a:srgbClr val="010204"/>
                </a:solidFill>
              </a:rPr>
              <a:t>services</a:t>
            </a:r>
            <a:r>
              <a:rPr lang="en-US" sz="2200" dirty="0">
                <a:solidFill>
                  <a:srgbClr val="010204"/>
                </a:solidFill>
              </a:rPr>
              <a:t>), the </a:t>
            </a:r>
            <a:r>
              <a:rPr lang="en-US" sz="2200" dirty="0" err="1" smtClean="0">
                <a:solidFill>
                  <a:srgbClr val="010204"/>
                </a:solidFill>
              </a:rPr>
              <a:t>CommServe</a:t>
            </a:r>
            <a:r>
              <a:rPr lang="en-US" sz="2200" dirty="0" smtClean="0">
                <a:solidFill>
                  <a:srgbClr val="010204"/>
                </a:solidFill>
              </a:rPr>
              <a:t> </a:t>
            </a:r>
            <a:r>
              <a:rPr lang="en-US" sz="2200" dirty="0">
                <a:solidFill>
                  <a:srgbClr val="010204"/>
                </a:solidFill>
              </a:rPr>
              <a:t>is the central host </a:t>
            </a:r>
            <a:r>
              <a:rPr lang="en-US" sz="2200" dirty="0" smtClean="0">
                <a:solidFill>
                  <a:srgbClr val="010204"/>
                </a:solidFill>
              </a:rPr>
              <a:t>that	maintains </a:t>
            </a:r>
            <a:r>
              <a:rPr lang="en-US" sz="2200" dirty="0">
                <a:solidFill>
                  <a:srgbClr val="010204"/>
                </a:solidFill>
              </a:rPr>
              <a:t>the core configuration </a:t>
            </a:r>
            <a:r>
              <a:rPr lang="en-US" sz="2200" dirty="0" smtClean="0">
                <a:solidFill>
                  <a:srgbClr val="010204"/>
                </a:solidFill>
              </a:rPr>
              <a:t>and </a:t>
            </a:r>
            <a:r>
              <a:rPr lang="en-US" sz="2200" dirty="0">
                <a:solidFill>
                  <a:srgbClr val="010204"/>
                </a:solidFill>
              </a:rPr>
              <a:t>management for </a:t>
            </a:r>
            <a:r>
              <a:rPr lang="en-US" sz="2200" dirty="0" smtClean="0">
                <a:solidFill>
                  <a:srgbClr val="010204"/>
                </a:solidFill>
              </a:rPr>
              <a:t>all entities</a:t>
            </a:r>
            <a:r>
              <a:rPr lang="en-US" sz="2200" dirty="0">
                <a:solidFill>
                  <a:srgbClr val="010204"/>
                </a:solidFill>
              </a:rPr>
              <a:t>. The </a:t>
            </a:r>
            <a:r>
              <a:rPr lang="en-US" sz="2200" dirty="0" err="1">
                <a:solidFill>
                  <a:srgbClr val="010204"/>
                </a:solidFill>
              </a:rPr>
              <a:t>CommServe</a:t>
            </a:r>
            <a:r>
              <a:rPr lang="en-US" sz="2200" dirty="0">
                <a:solidFill>
                  <a:srgbClr val="010204"/>
                </a:solidFill>
              </a:rPr>
              <a:t> SQL </a:t>
            </a:r>
            <a:r>
              <a:rPr lang="en-US" sz="2200" dirty="0" smtClean="0">
                <a:solidFill>
                  <a:srgbClr val="010204"/>
                </a:solidFill>
              </a:rPr>
              <a:t>database	resident </a:t>
            </a:r>
            <a:r>
              <a:rPr lang="en-US" sz="2200" dirty="0">
                <a:solidFill>
                  <a:srgbClr val="010204"/>
                </a:solidFill>
              </a:rPr>
              <a:t>on </a:t>
            </a:r>
            <a:r>
              <a:rPr lang="en-US" sz="2200" dirty="0" smtClean="0">
                <a:solidFill>
                  <a:srgbClr val="010204"/>
                </a:solidFill>
              </a:rPr>
              <a:t>the </a:t>
            </a:r>
            <a:r>
              <a:rPr lang="en-US" sz="2200" dirty="0" err="1" smtClean="0">
                <a:solidFill>
                  <a:srgbClr val="010204"/>
                </a:solidFill>
              </a:rPr>
              <a:t>CommCell</a:t>
            </a:r>
            <a:r>
              <a:rPr lang="en-US" sz="2200" dirty="0" smtClean="0">
                <a:solidFill>
                  <a:srgbClr val="010204"/>
                </a:solidFill>
              </a:rPr>
              <a:t> </a:t>
            </a:r>
            <a:r>
              <a:rPr lang="en-US" sz="2200" dirty="0">
                <a:solidFill>
                  <a:srgbClr val="010204"/>
                </a:solidFill>
              </a:rPr>
              <a:t>contains all </a:t>
            </a:r>
            <a:r>
              <a:rPr lang="en-US" sz="2200" dirty="0" smtClean="0">
                <a:solidFill>
                  <a:srgbClr val="010204"/>
                </a:solidFill>
              </a:rPr>
              <a:t>configuration </a:t>
            </a:r>
            <a:r>
              <a:rPr lang="en-US" sz="2200" dirty="0">
                <a:solidFill>
                  <a:srgbClr val="010204"/>
                </a:solidFill>
              </a:rPr>
              <a:t>information for </a:t>
            </a:r>
            <a:r>
              <a:rPr lang="en-US" sz="2200" dirty="0" smtClean="0">
                <a:solidFill>
                  <a:srgbClr val="010204"/>
                </a:solidFill>
              </a:rPr>
              <a:t>media </a:t>
            </a:r>
            <a:r>
              <a:rPr lang="en-US" sz="2200" dirty="0">
                <a:solidFill>
                  <a:srgbClr val="010204"/>
                </a:solidFill>
              </a:rPr>
              <a:t>libraries, client configuration, schedule </a:t>
            </a:r>
            <a:r>
              <a:rPr lang="en-US" sz="2200" dirty="0" smtClean="0">
                <a:solidFill>
                  <a:srgbClr val="010204"/>
                </a:solidFill>
              </a:rPr>
              <a:t>and storage </a:t>
            </a:r>
            <a:r>
              <a:rPr lang="en-US" sz="2200" dirty="0">
                <a:solidFill>
                  <a:srgbClr val="010204"/>
                </a:solidFill>
              </a:rPr>
              <a:t>policies, </a:t>
            </a:r>
            <a:r>
              <a:rPr lang="en-US" sz="2200" dirty="0" smtClean="0">
                <a:solidFill>
                  <a:srgbClr val="010204"/>
                </a:solidFill>
              </a:rPr>
              <a:t>user </a:t>
            </a:r>
            <a:r>
              <a:rPr lang="en-US" sz="2200" dirty="0">
                <a:solidFill>
                  <a:srgbClr val="010204"/>
                </a:solidFill>
              </a:rPr>
              <a:t>and group security, job </a:t>
            </a:r>
            <a:r>
              <a:rPr lang="en-US" sz="2200" dirty="0" smtClean="0">
                <a:solidFill>
                  <a:srgbClr val="010204"/>
                </a:solidFill>
              </a:rPr>
              <a:t>information, and </a:t>
            </a:r>
            <a:r>
              <a:rPr lang="en-US" sz="2200" dirty="0">
                <a:solidFill>
                  <a:srgbClr val="010204"/>
                </a:solidFill>
              </a:rPr>
              <a:t>many other details </a:t>
            </a:r>
            <a:r>
              <a:rPr lang="en-US" sz="2200" dirty="0" smtClean="0">
                <a:solidFill>
                  <a:srgbClr val="010204"/>
                </a:solidFill>
              </a:rPr>
              <a:t>about </a:t>
            </a:r>
            <a:r>
              <a:rPr lang="en-US" sz="2200" dirty="0">
                <a:solidFill>
                  <a:srgbClr val="010204"/>
                </a:solidFill>
              </a:rPr>
              <a:t>the environment.</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sz="2200" dirty="0">
              <a:solidFill>
                <a:srgbClr val="010204"/>
              </a:solidFill>
            </a:endParaRPr>
          </a:p>
          <a:p>
            <a:pPr marL="457200" lvl="0" eaLnBrk="0" fontAlgn="base" hangingPunct="0">
              <a:spcBef>
                <a:spcPct val="20000"/>
              </a:spcBef>
              <a:spcAft>
                <a:spcPct val="0"/>
              </a:spcAft>
              <a:buClr>
                <a:srgbClr val="F80021"/>
              </a:buClr>
              <a:buSzPct val="100000"/>
              <a:defRPr/>
            </a:pPr>
            <a:r>
              <a:rPr lang="en-US" sz="2200" dirty="0" smtClean="0">
                <a:solidFill>
                  <a:srgbClr val="010204"/>
                </a:solidFill>
              </a:rPr>
              <a:t>	</a:t>
            </a:r>
            <a:r>
              <a:rPr lang="en-US" sz="2200" b="1" dirty="0" err="1" smtClean="0">
                <a:solidFill>
                  <a:srgbClr val="010204"/>
                </a:solidFill>
              </a:rPr>
              <a:t>CommServe</a:t>
            </a:r>
            <a:r>
              <a:rPr lang="en-US" sz="2200" b="1" dirty="0" smtClean="0">
                <a:solidFill>
                  <a:srgbClr val="010204"/>
                </a:solidFill>
              </a:rPr>
              <a:t> </a:t>
            </a:r>
            <a:r>
              <a:rPr lang="en-US" sz="2200" b="1" dirty="0">
                <a:solidFill>
                  <a:srgbClr val="010204"/>
                </a:solidFill>
              </a:rPr>
              <a:t>Requirements</a:t>
            </a:r>
          </a:p>
          <a:p>
            <a:pPr marL="1371600" lvl="1" indent="-457200" eaLnBrk="0" fontAlgn="base" hangingPunct="0">
              <a:spcBef>
                <a:spcPct val="20000"/>
              </a:spcBef>
              <a:spcAft>
                <a:spcPct val="0"/>
              </a:spcAft>
              <a:buClr>
                <a:srgbClr val="F80021"/>
              </a:buClr>
              <a:buSzPct val="100000"/>
              <a:buFont typeface="Arial" pitchFamily="34" charset="0"/>
              <a:buChar char="•"/>
              <a:defRPr/>
            </a:pPr>
            <a:r>
              <a:rPr lang="en-US" sz="2200" dirty="0">
                <a:solidFill>
                  <a:srgbClr val="010204"/>
                </a:solidFill>
              </a:rPr>
              <a:t>Windows 2008 R2</a:t>
            </a:r>
          </a:p>
          <a:p>
            <a:pPr marL="1371600" lvl="1" indent="-457200" eaLnBrk="0" fontAlgn="base" hangingPunct="0">
              <a:spcBef>
                <a:spcPct val="20000"/>
              </a:spcBef>
              <a:spcAft>
                <a:spcPct val="0"/>
              </a:spcAft>
              <a:buClr>
                <a:srgbClr val="F80021"/>
              </a:buClr>
              <a:buSzPct val="100000"/>
              <a:buFont typeface="Arial" pitchFamily="34" charset="0"/>
              <a:buChar char="•"/>
              <a:defRPr/>
            </a:pPr>
            <a:r>
              <a:rPr lang="en-US" sz="2200" dirty="0">
                <a:solidFill>
                  <a:srgbClr val="010204"/>
                </a:solidFill>
              </a:rPr>
              <a:t>2-Socket Quad Core CPU</a:t>
            </a:r>
          </a:p>
          <a:p>
            <a:pPr marL="1371600" lvl="1" indent="-457200" eaLnBrk="0" fontAlgn="base" hangingPunct="0">
              <a:spcBef>
                <a:spcPct val="20000"/>
              </a:spcBef>
              <a:spcAft>
                <a:spcPct val="0"/>
              </a:spcAft>
              <a:buClr>
                <a:srgbClr val="F80021"/>
              </a:buClr>
              <a:buSzPct val="100000"/>
              <a:buFont typeface="Arial" pitchFamily="34" charset="0"/>
              <a:buChar char="•"/>
              <a:defRPr/>
            </a:pPr>
            <a:r>
              <a:rPr lang="en-US" sz="2200" dirty="0">
                <a:solidFill>
                  <a:srgbClr val="010204"/>
                </a:solidFill>
              </a:rPr>
              <a:t>32GB for 5,000 clients</a:t>
            </a:r>
          </a:p>
          <a:p>
            <a:pPr marL="1371600" lvl="1" indent="-457200" eaLnBrk="0" fontAlgn="base" hangingPunct="0">
              <a:spcBef>
                <a:spcPct val="20000"/>
              </a:spcBef>
              <a:spcAft>
                <a:spcPct val="0"/>
              </a:spcAft>
              <a:buClr>
                <a:srgbClr val="F80021"/>
              </a:buClr>
              <a:buSzPct val="100000"/>
              <a:buFont typeface="Arial" pitchFamily="34" charset="0"/>
              <a:buChar char="•"/>
              <a:defRPr/>
            </a:pPr>
            <a:r>
              <a:rPr lang="en-US" sz="2200" dirty="0">
                <a:solidFill>
                  <a:srgbClr val="010204"/>
                </a:solidFill>
              </a:rPr>
              <a:t>1Gb Ethernet NIC</a:t>
            </a:r>
            <a:endParaRPr lang="en-US" sz="2200" dirty="0" smtClean="0">
              <a:solidFill>
                <a:srgbClr val="010204"/>
              </a:solidFill>
            </a:endParaRPr>
          </a:p>
        </p:txBody>
      </p:sp>
    </p:spTree>
    <p:extLst>
      <p:ext uri="{BB962C8B-B14F-4D97-AF65-F5344CB8AC3E}">
        <p14:creationId xmlns:p14="http://schemas.microsoft.com/office/powerpoint/2010/main" val="4444888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fontScale="70000" lnSpcReduction="20000"/>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3400" b="1" dirty="0" smtClean="0">
                <a:solidFill>
                  <a:srgbClr val="010204"/>
                </a:solidFill>
              </a:rPr>
              <a:t>BUILDING BLOCKS</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sz="2800" b="1" dirty="0" smtClean="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a:solidFill>
                  <a:srgbClr val="010204"/>
                </a:solidFill>
              </a:rPr>
              <a:t>A</a:t>
            </a:r>
            <a:r>
              <a:rPr lang="en-US" sz="2800" dirty="0" smtClean="0">
                <a:solidFill>
                  <a:srgbClr val="010204"/>
                </a:solidFill>
              </a:rPr>
              <a:t> </a:t>
            </a:r>
            <a:r>
              <a:rPr lang="en-US" sz="2800" dirty="0">
                <a:solidFill>
                  <a:srgbClr val="010204"/>
                </a:solidFill>
              </a:rPr>
              <a:t>Building Block consists of three Media Agents (Building Block Nodes) in a </a:t>
            </a:r>
            <a:r>
              <a:rPr lang="en-US" sz="2800" dirty="0" err="1">
                <a:solidFill>
                  <a:srgbClr val="010204"/>
                </a:solidFill>
              </a:rPr>
              <a:t>GridStor</a:t>
            </a:r>
            <a:r>
              <a:rPr lang="en-US" sz="2800" dirty="0">
                <a:solidFill>
                  <a:srgbClr val="010204"/>
                </a:solidFill>
              </a:rPr>
              <a:t> configuration.  Each Node has an equal amount of disk storage presented to the Media Agent</a:t>
            </a:r>
            <a:r>
              <a:rPr lang="en-US" sz="2800" dirty="0" smtClean="0">
                <a:solidFill>
                  <a:srgbClr val="010204"/>
                </a:solidFill>
              </a:rPr>
              <a:t>.</a:t>
            </a: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a:solidFill>
                  <a:srgbClr val="010204"/>
                </a:solidFill>
              </a:rPr>
              <a:t>A single Building Block is capable of managing 3 </a:t>
            </a:r>
            <a:r>
              <a:rPr lang="en-US" sz="2800" dirty="0" err="1">
                <a:solidFill>
                  <a:srgbClr val="010204"/>
                </a:solidFill>
              </a:rPr>
              <a:t>deduplication</a:t>
            </a:r>
            <a:r>
              <a:rPr lang="en-US" sz="2800" dirty="0">
                <a:solidFill>
                  <a:srgbClr val="010204"/>
                </a:solidFill>
              </a:rPr>
              <a:t> stores with a single DDB per Media Agent</a:t>
            </a:r>
            <a:r>
              <a:rPr lang="en-US" sz="28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Each </a:t>
            </a:r>
            <a:r>
              <a:rPr lang="en-US" sz="2800" dirty="0" err="1">
                <a:solidFill>
                  <a:srgbClr val="010204"/>
                </a:solidFill>
              </a:rPr>
              <a:t>deduplication</a:t>
            </a:r>
            <a:r>
              <a:rPr lang="en-US" sz="2800" dirty="0">
                <a:solidFill>
                  <a:srgbClr val="010204"/>
                </a:solidFill>
              </a:rPr>
              <a:t> store facilitates up 90TB of backend storage</a:t>
            </a:r>
            <a:r>
              <a:rPr lang="en-US" sz="28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The </a:t>
            </a:r>
            <a:r>
              <a:rPr lang="en-US" sz="2800" dirty="0">
                <a:solidFill>
                  <a:srgbClr val="010204"/>
                </a:solidFill>
              </a:rPr>
              <a:t>amount of application data covered by one </a:t>
            </a:r>
            <a:r>
              <a:rPr lang="en-US" sz="2800" dirty="0" err="1">
                <a:solidFill>
                  <a:srgbClr val="010204"/>
                </a:solidFill>
              </a:rPr>
              <a:t>deduplication</a:t>
            </a:r>
            <a:r>
              <a:rPr lang="en-US" sz="2800" dirty="0">
                <a:solidFill>
                  <a:srgbClr val="010204"/>
                </a:solidFill>
              </a:rPr>
              <a:t> store depends on the type of data. </a:t>
            </a:r>
            <a:endParaRPr lang="en-US" sz="2800" dirty="0" smtClean="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The </a:t>
            </a:r>
            <a:r>
              <a:rPr lang="en-US" sz="2800" dirty="0">
                <a:solidFill>
                  <a:srgbClr val="010204"/>
                </a:solidFill>
              </a:rPr>
              <a:t>Building Block design is comprised of two layers; the physical layer and logical layer. The physical layer is the actual hardware specification and configuration. </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a:solidFill>
                  <a:srgbClr val="010204"/>
                </a:solidFill>
              </a:rPr>
              <a:t>The Physical Layer comprises the server(s), networking, and storage hardware of the </a:t>
            </a:r>
            <a:r>
              <a:rPr lang="en-US" sz="2800" dirty="0" err="1">
                <a:solidFill>
                  <a:srgbClr val="010204"/>
                </a:solidFill>
              </a:rPr>
              <a:t>CommVault</a:t>
            </a:r>
            <a:r>
              <a:rPr lang="en-US" sz="2800" dirty="0">
                <a:solidFill>
                  <a:srgbClr val="010204"/>
                </a:solidFill>
              </a:rPr>
              <a:t> </a:t>
            </a:r>
            <a:r>
              <a:rPr lang="en-US" sz="2800" dirty="0" err="1">
                <a:solidFill>
                  <a:srgbClr val="010204"/>
                </a:solidFill>
              </a:rPr>
              <a:t>deduplication</a:t>
            </a:r>
            <a:r>
              <a:rPr lang="en-US" sz="2800" dirty="0">
                <a:solidFill>
                  <a:srgbClr val="010204"/>
                </a:solidFill>
              </a:rPr>
              <a:t> solution. The logical layer is the </a:t>
            </a:r>
            <a:r>
              <a:rPr lang="en-US" sz="2800" dirty="0" err="1">
                <a:solidFill>
                  <a:srgbClr val="010204"/>
                </a:solidFill>
              </a:rPr>
              <a:t>CommCell</a:t>
            </a:r>
            <a:r>
              <a:rPr lang="en-US" sz="2800" dirty="0">
                <a:solidFill>
                  <a:srgbClr val="010204"/>
                </a:solidFill>
              </a:rPr>
              <a:t> configuration that overlays that hardware layer.</a:t>
            </a:r>
          </a:p>
        </p:txBody>
      </p:sp>
    </p:spTree>
    <p:extLst>
      <p:ext uri="{BB962C8B-B14F-4D97-AF65-F5344CB8AC3E}">
        <p14:creationId xmlns:p14="http://schemas.microsoft.com/office/powerpoint/2010/main" val="16051379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DEDUPLICATION</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sz="2000" b="1" dirty="0" smtClean="0">
              <a:solidFill>
                <a:srgbClr val="010204"/>
              </a:solidFill>
            </a:endParaRPr>
          </a:p>
          <a:p>
            <a:pPr marL="800100" lvl="0" indent="-342900" eaLnBrk="0" fontAlgn="base" hangingPunct="0">
              <a:spcBef>
                <a:spcPct val="20000"/>
              </a:spcBef>
              <a:spcAft>
                <a:spcPct val="0"/>
              </a:spcAft>
              <a:buClr>
                <a:srgbClr val="F80021"/>
              </a:buClr>
              <a:buSzPct val="100000"/>
              <a:buFont typeface="Arial" pitchFamily="34" charset="0"/>
              <a:buChar char="•"/>
              <a:defRPr/>
            </a:pPr>
            <a:r>
              <a:rPr lang="en-US" sz="2000" dirty="0" smtClean="0">
                <a:solidFill>
                  <a:srgbClr val="010204"/>
                </a:solidFill>
              </a:rPr>
              <a:t>It </a:t>
            </a:r>
            <a:r>
              <a:rPr lang="en-US" sz="2000" dirty="0">
                <a:solidFill>
                  <a:srgbClr val="010204"/>
                </a:solidFill>
              </a:rPr>
              <a:t>is a </a:t>
            </a:r>
            <a:r>
              <a:rPr lang="en-US" sz="2000" dirty="0" err="1">
                <a:solidFill>
                  <a:srgbClr val="010204"/>
                </a:solidFill>
              </a:rPr>
              <a:t>CommVault</a:t>
            </a:r>
            <a:r>
              <a:rPr lang="en-US" sz="2000" dirty="0">
                <a:solidFill>
                  <a:srgbClr val="010204"/>
                </a:solidFill>
              </a:rPr>
              <a:t> best practice to configure </a:t>
            </a:r>
            <a:r>
              <a:rPr lang="en-US" sz="2000" dirty="0" smtClean="0">
                <a:solidFill>
                  <a:srgbClr val="010204"/>
                </a:solidFill>
              </a:rPr>
              <a:t>Deduplication </a:t>
            </a:r>
            <a:r>
              <a:rPr lang="en-US" sz="2000" dirty="0">
                <a:solidFill>
                  <a:srgbClr val="010204"/>
                </a:solidFill>
              </a:rPr>
              <a:t>Storage Policy block sizes at a minimum of 128K. This </a:t>
            </a:r>
            <a:r>
              <a:rPr lang="en-US" sz="2000" dirty="0" smtClean="0">
                <a:solidFill>
                  <a:srgbClr val="010204"/>
                </a:solidFill>
              </a:rPr>
              <a:t>setting </a:t>
            </a:r>
            <a:r>
              <a:rPr lang="en-US" sz="2000" dirty="0">
                <a:solidFill>
                  <a:srgbClr val="010204"/>
                </a:solidFill>
              </a:rPr>
              <a:t>represents the block size that the data stream is cut up into. </a:t>
            </a:r>
            <a:endParaRPr lang="en-US" sz="2000" dirty="0" smtClean="0">
              <a:solidFill>
                <a:srgbClr val="010204"/>
              </a:solidFill>
            </a:endParaRPr>
          </a:p>
          <a:p>
            <a:pPr marL="800100" lvl="0" indent="-342900" eaLnBrk="0" fontAlgn="base" hangingPunct="0">
              <a:spcBef>
                <a:spcPct val="20000"/>
              </a:spcBef>
              <a:spcAft>
                <a:spcPct val="0"/>
              </a:spcAft>
              <a:buClr>
                <a:srgbClr val="F80021"/>
              </a:buClr>
              <a:buSzPct val="100000"/>
              <a:buFont typeface="Arial" pitchFamily="34" charset="0"/>
              <a:buChar char="•"/>
              <a:defRPr/>
            </a:pPr>
            <a:endParaRPr lang="en-US" sz="2000" dirty="0" smtClean="0">
              <a:solidFill>
                <a:srgbClr val="010204"/>
              </a:solidFill>
            </a:endParaRPr>
          </a:p>
          <a:p>
            <a:pPr marL="800100" lvl="0" indent="-342900" eaLnBrk="0" fontAlgn="base" hangingPunct="0">
              <a:spcBef>
                <a:spcPct val="20000"/>
              </a:spcBef>
              <a:spcAft>
                <a:spcPct val="0"/>
              </a:spcAft>
              <a:buClr>
                <a:srgbClr val="F80021"/>
              </a:buClr>
              <a:buSzPct val="100000"/>
              <a:buFont typeface="Arial" pitchFamily="34" charset="0"/>
              <a:buChar char="•"/>
              <a:defRPr/>
            </a:pPr>
            <a:r>
              <a:rPr lang="en-US" sz="2000" dirty="0" err="1" smtClean="0">
                <a:solidFill>
                  <a:srgbClr val="010204"/>
                </a:solidFill>
              </a:rPr>
              <a:t>CommVault</a:t>
            </a:r>
            <a:r>
              <a:rPr lang="en-US" sz="2000" dirty="0" smtClean="0">
                <a:solidFill>
                  <a:srgbClr val="010204"/>
                </a:solidFill>
              </a:rPr>
              <a:t> has made enhancements to </a:t>
            </a:r>
            <a:r>
              <a:rPr lang="en-US" sz="2000" dirty="0">
                <a:solidFill>
                  <a:srgbClr val="010204"/>
                </a:solidFill>
              </a:rPr>
              <a:t>eliminate the </a:t>
            </a:r>
            <a:r>
              <a:rPr lang="en-US" sz="2000" dirty="0" smtClean="0">
                <a:solidFill>
                  <a:srgbClr val="010204"/>
                </a:solidFill>
              </a:rPr>
              <a:t>need </a:t>
            </a:r>
            <a:r>
              <a:rPr lang="en-US" sz="2000" dirty="0">
                <a:solidFill>
                  <a:srgbClr val="010204"/>
                </a:solidFill>
              </a:rPr>
              <a:t>for Storage Policies per data type. Any block from 16 k to the </a:t>
            </a:r>
            <a:r>
              <a:rPr lang="en-US" sz="2000" dirty="0" smtClean="0">
                <a:solidFill>
                  <a:srgbClr val="010204"/>
                </a:solidFill>
              </a:rPr>
              <a:t>configured </a:t>
            </a:r>
            <a:r>
              <a:rPr lang="en-US" sz="2000" dirty="0">
                <a:solidFill>
                  <a:srgbClr val="010204"/>
                </a:solidFill>
              </a:rPr>
              <a:t>block size will </a:t>
            </a:r>
            <a:r>
              <a:rPr lang="en-US" sz="2000" dirty="0" smtClean="0">
                <a:solidFill>
                  <a:srgbClr val="010204"/>
                </a:solidFill>
              </a:rPr>
              <a:t>automatically </a:t>
            </a:r>
            <a:r>
              <a:rPr lang="en-US" sz="2000" dirty="0">
                <a:solidFill>
                  <a:srgbClr val="010204"/>
                </a:solidFill>
              </a:rPr>
              <a:t>be hashed and checked </a:t>
            </a:r>
            <a:r>
              <a:rPr lang="en-US" sz="2000" dirty="0" smtClean="0">
                <a:solidFill>
                  <a:srgbClr val="010204"/>
                </a:solidFill>
              </a:rPr>
              <a:t>into the deduplication </a:t>
            </a:r>
            <a:r>
              <a:rPr lang="en-US" sz="2000" dirty="0">
                <a:solidFill>
                  <a:srgbClr val="010204"/>
                </a:solidFill>
              </a:rPr>
              <a:t>database. This eliminates the complexity of </a:t>
            </a:r>
            <a:r>
              <a:rPr lang="en-US" sz="2000" dirty="0" smtClean="0">
                <a:solidFill>
                  <a:srgbClr val="010204"/>
                </a:solidFill>
              </a:rPr>
              <a:t>multiple </a:t>
            </a:r>
            <a:r>
              <a:rPr lang="en-US" sz="2000" dirty="0">
                <a:solidFill>
                  <a:srgbClr val="010204"/>
                </a:solidFill>
              </a:rPr>
              <a:t>storage policies per data type.</a:t>
            </a:r>
          </a:p>
        </p:txBody>
      </p:sp>
    </p:spTree>
    <p:extLst>
      <p:ext uri="{BB962C8B-B14F-4D97-AF65-F5344CB8AC3E}">
        <p14:creationId xmlns:p14="http://schemas.microsoft.com/office/powerpoint/2010/main" val="28454678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DEDUPLICATION (contd.)</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bwMode="auto">
          <a:xfrm>
            <a:off x="1400811" y="2142969"/>
            <a:ext cx="6195525" cy="3867461"/>
          </a:xfrm>
          <a:prstGeom prst="rect">
            <a:avLst/>
          </a:prstGeom>
          <a:noFill/>
          <a:ln>
            <a:noFill/>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64578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Introduction</a:t>
            </a:r>
            <a:endParaRPr lang="en-US" dirty="0"/>
          </a:p>
        </p:txBody>
      </p:sp>
      <p:sp>
        <p:nvSpPr>
          <p:cNvPr id="3" name="Title 2"/>
          <p:cNvSpPr>
            <a:spLocks noGrp="1"/>
          </p:cNvSpPr>
          <p:nvPr>
            <p:ph type="title"/>
          </p:nvPr>
        </p:nvSpPr>
        <p:spPr/>
        <p:txBody>
          <a:bodyPr/>
          <a:lstStyle/>
          <a:p>
            <a:r>
              <a:rPr lang="en-US" dirty="0" smtClean="0"/>
              <a:t>Executive Summary</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This report is the result of </a:t>
            </a:r>
            <a:r>
              <a:rPr lang="en-US" sz="2400" dirty="0" err="1">
                <a:solidFill>
                  <a:srgbClr val="010204"/>
                </a:solidFill>
              </a:rPr>
              <a:t>CommVault’s</a:t>
            </a:r>
            <a:r>
              <a:rPr lang="en-US" sz="2400" dirty="0">
                <a:solidFill>
                  <a:srgbClr val="010204"/>
                </a:solidFill>
              </a:rPr>
              <a:t> Wellness Assessment performed for </a:t>
            </a:r>
            <a:r>
              <a:rPr lang="en-US" sz="2400" dirty="0" err="1">
                <a:solidFill>
                  <a:srgbClr val="010204"/>
                </a:solidFill>
              </a:rPr>
              <a:t>${CustomerName}</a:t>
            </a:r>
            <a:r>
              <a:rPr lang="en-US" sz="2400" dirty="0">
                <a:solidFill>
                  <a:srgbClr val="010204"/>
                </a:solidFill>
              </a:rPr>
              <a:t>’s </a:t>
            </a:r>
            <a:r>
              <a:rPr lang="en-US" sz="2400" dirty="0" err="1">
                <a:solidFill>
                  <a:srgbClr val="010204"/>
                </a:solidFill>
              </a:rPr>
              <a:t>${ProductName}</a:t>
            </a:r>
            <a:r>
              <a:rPr lang="en-US" sz="2400" dirty="0">
                <a:solidFill>
                  <a:srgbClr val="010204"/>
                </a:solidFill>
              </a:rPr>
              <a:t> located in </a:t>
            </a:r>
            <a:r>
              <a:rPr lang="en-US" sz="2400" dirty="0" err="1">
                <a:solidFill>
                  <a:srgbClr val="010204"/>
                </a:solidFill>
              </a:rPr>
              <a:t>${ProductLocation}</a:t>
            </a:r>
            <a:r>
              <a:rPr lang="en-US" sz="2400" dirty="0">
                <a:solidFill>
                  <a:srgbClr val="010204"/>
                </a:solidFill>
              </a:rPr>
              <a:t>.  As part of the Wellness Assessment, </a:t>
            </a:r>
            <a:r>
              <a:rPr lang="en-US" sz="2400" dirty="0" err="1">
                <a:solidFill>
                  <a:srgbClr val="010204"/>
                </a:solidFill>
              </a:rPr>
              <a:t>CommVault</a:t>
            </a:r>
            <a:r>
              <a:rPr lang="en-US" sz="2400" dirty="0">
                <a:solidFill>
                  <a:srgbClr val="010204"/>
                </a:solidFill>
              </a:rPr>
              <a:t> conducted an onsite workshop session to assist </a:t>
            </a:r>
            <a:r>
              <a:rPr lang="en-US" sz="2400" dirty="0" err="1">
                <a:solidFill>
                  <a:srgbClr val="010204"/>
                </a:solidFill>
              </a:rPr>
              <a:t>${CustomerName}</a:t>
            </a:r>
            <a:r>
              <a:rPr lang="en-US" sz="2400" dirty="0">
                <a:solidFill>
                  <a:srgbClr val="010204"/>
                </a:solidFill>
              </a:rPr>
              <a:t> in assessing their operational performance of the </a:t>
            </a:r>
            <a:r>
              <a:rPr lang="en-US" sz="2400" dirty="0" err="1">
                <a:solidFill>
                  <a:srgbClr val="010204"/>
                </a:solidFill>
              </a:rPr>
              <a:t>CommVault</a:t>
            </a:r>
            <a:r>
              <a:rPr lang="en-US" sz="2400" dirty="0">
                <a:solidFill>
                  <a:srgbClr val="010204"/>
                </a:solidFill>
              </a:rPr>
              <a:t> solution. Each software product is examined for proper installation, operation, and performance in accordance with established </a:t>
            </a:r>
            <a:r>
              <a:rPr lang="en-US" sz="2400" dirty="0" err="1">
                <a:solidFill>
                  <a:srgbClr val="010204"/>
                </a:solidFill>
              </a:rPr>
              <a:t>CommVault</a:t>
            </a:r>
            <a:r>
              <a:rPr lang="en-US" sz="2400" dirty="0">
                <a:solidFill>
                  <a:srgbClr val="010204"/>
                </a:solidFill>
              </a:rPr>
              <a:t> Systems standards, policies, and procedures. </a:t>
            </a:r>
            <a:endParaRPr lang="en-US" sz="2000" dirty="0" smtClean="0">
              <a:solidFill>
                <a:srgbClr val="010204"/>
              </a:solidFill>
              <a:latin typeface="+mn-lt"/>
            </a:endParaRPr>
          </a:p>
          <a:p>
            <a:pPr marL="342900" marR="0" lvl="0" indent="-342900" algn="l" defTabSz="457200" rtl="0" eaLnBrk="0" fontAlgn="base" latinLnBrk="0" hangingPunct="0">
              <a:lnSpc>
                <a:spcPct val="100000"/>
              </a:lnSpc>
              <a:spcBef>
                <a:spcPct val="20000"/>
              </a:spcBef>
              <a:spcAft>
                <a:spcPct val="0"/>
              </a:spcAft>
              <a:buClr>
                <a:srgbClr val="F80021"/>
              </a:buClr>
              <a:buSzPct val="100000"/>
              <a:tabLst/>
              <a:defRPr/>
            </a:pPr>
            <a:endParaRPr lang="en-US" sz="2400" dirty="0" smtClean="0">
              <a:solidFill>
                <a:srgbClr val="010204"/>
              </a:solidFill>
              <a:latin typeface="+mn-lt"/>
            </a:endParaRPr>
          </a:p>
          <a:p>
            <a:pPr marL="342900" indent="-342900" eaLnBrk="0" hangingPunct="0">
              <a:spcBef>
                <a:spcPct val="20000"/>
              </a:spcBef>
              <a:buClr>
                <a:srgbClr val="F80021"/>
              </a:buClr>
              <a:buSzPct val="100000"/>
              <a:defRPr/>
            </a:pPr>
            <a:endParaRPr lang="en-US" sz="2400" dirty="0" smtClean="0"/>
          </a:p>
          <a:p>
            <a:pPr marL="800100" lvl="1" indent="-342900" eaLnBrk="0" hangingPunct="0">
              <a:spcBef>
                <a:spcPct val="20000"/>
              </a:spcBef>
              <a:buClr>
                <a:srgbClr val="F80021"/>
              </a:buClr>
              <a:buSzPct val="100000"/>
              <a:buFont typeface="Wingdings" pitchFamily="2" charset="2"/>
              <a:buChar char="§"/>
              <a:defRPr/>
            </a:pPr>
            <a:endParaRPr lang="en-US" sz="2400" dirty="0" smtClean="0"/>
          </a:p>
          <a:p>
            <a:pPr marL="800100" lvl="1" indent="-342900" eaLnBrk="0" hangingPunct="0">
              <a:spcBef>
                <a:spcPct val="20000"/>
              </a:spcBef>
              <a:buClr>
                <a:srgbClr val="F80021"/>
              </a:buClr>
              <a:buSzPct val="100000"/>
              <a:buFont typeface="Wingdings" pitchFamily="2" charset="2"/>
              <a:buChar char="§"/>
              <a:defRPr/>
            </a:pPr>
            <a:endParaRPr lang="en-US" sz="2400" dirty="0" smtClean="0">
              <a:solidFill>
                <a:schemeClr val="tx2"/>
              </a:solidFill>
            </a:endParaRPr>
          </a:p>
          <a:p>
            <a:pPr marL="800100" lvl="1" indent="-342900" eaLnBrk="0" hangingPunct="0">
              <a:spcBef>
                <a:spcPct val="20000"/>
              </a:spcBef>
              <a:buClr>
                <a:srgbClr val="F80021"/>
              </a:buClr>
              <a:buSzPct val="100000"/>
              <a:buFont typeface="Wingdings" pitchFamily="2" charset="2"/>
              <a:buChar char="§"/>
              <a:defRPr/>
            </a:pPr>
            <a:endParaRPr lang="en-US" sz="2800" dirty="0" smtClean="0">
              <a:solidFill>
                <a:srgbClr val="010204"/>
              </a:solidFill>
              <a:latin typeface="+mn-lt"/>
            </a:endParaRPr>
          </a:p>
          <a:p>
            <a:pPr marL="800100" lvl="1" indent="-342900" eaLnBrk="0" hangingPunct="0">
              <a:spcBef>
                <a:spcPct val="20000"/>
              </a:spcBef>
              <a:buClr>
                <a:srgbClr val="F80021"/>
              </a:buClr>
              <a:buSzPct val="100000"/>
              <a:buFont typeface="Webdings" pitchFamily="18" charset="2"/>
              <a:buChar char=""/>
              <a:defRPr/>
            </a:pPr>
            <a:endParaRPr lang="en-US" sz="2800" dirty="0" smtClean="0">
              <a:solidFill>
                <a:srgbClr val="010204"/>
              </a:solidFill>
              <a:latin typeface="+mn-lt"/>
            </a:endParaRPr>
          </a:p>
        </p:txBody>
      </p:sp>
    </p:spTree>
    <p:extLst>
      <p:ext uri="{BB962C8B-B14F-4D97-AF65-F5344CB8AC3E}">
        <p14:creationId xmlns:p14="http://schemas.microsoft.com/office/powerpoint/2010/main" val="23177400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DEDUPLICATION (contd.)</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bwMode="auto">
          <a:xfrm>
            <a:off x="1716833" y="2149928"/>
            <a:ext cx="5990253" cy="3853543"/>
          </a:xfrm>
          <a:prstGeom prst="rect">
            <a:avLst/>
          </a:prstGeom>
          <a:noFill/>
          <a:ln>
            <a:noFill/>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129341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DEDUPLICATION NODE</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b="1" dirty="0" smtClean="0">
              <a:solidFill>
                <a:srgbClr val="010204"/>
              </a:solidFill>
            </a:endParaRP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b="1"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b="1" dirty="0">
                <a:solidFill>
                  <a:srgbClr val="010204"/>
                </a:solidFill>
              </a:rPr>
              <a:t>DDB Store – </a:t>
            </a:r>
            <a:r>
              <a:rPr lang="en-US" dirty="0">
                <a:solidFill>
                  <a:srgbClr val="010204"/>
                </a:solidFill>
              </a:rPr>
              <a:t>At a minimum, 15K SAS Spindles are recommended to host the DDB store. Hardware RAID is recommended for redundancy across the dedicated LUN used to host each DDB store. </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b="1" dirty="0">
                <a:solidFill>
                  <a:srgbClr val="010204"/>
                </a:solidFill>
              </a:rPr>
              <a:t>Media Agents – </a:t>
            </a:r>
            <a:r>
              <a:rPr lang="en-US" dirty="0">
                <a:solidFill>
                  <a:srgbClr val="010204"/>
                </a:solidFill>
              </a:rPr>
              <a:t>Media Agents within a </a:t>
            </a:r>
            <a:r>
              <a:rPr lang="en-US" dirty="0" err="1">
                <a:solidFill>
                  <a:srgbClr val="010204"/>
                </a:solidFill>
              </a:rPr>
              <a:t>CommCell</a:t>
            </a:r>
            <a:r>
              <a:rPr lang="en-US" dirty="0">
                <a:solidFill>
                  <a:srgbClr val="010204"/>
                </a:solidFill>
              </a:rPr>
              <a:t> are primarily responsible for all data movement. All backup, archive, and </a:t>
            </a:r>
            <a:r>
              <a:rPr lang="en-US" dirty="0" err="1">
                <a:solidFill>
                  <a:srgbClr val="010204"/>
                </a:solidFill>
              </a:rPr>
              <a:t>SnapProtect</a:t>
            </a:r>
            <a:r>
              <a:rPr lang="en-US" dirty="0">
                <a:solidFill>
                  <a:srgbClr val="010204"/>
                </a:solidFill>
              </a:rPr>
              <a:t> operations must move from a client through a Media Agent to storage</a:t>
            </a:r>
            <a:r>
              <a:rPr lang="en-US" dirty="0" smtClean="0">
                <a:solidFill>
                  <a:srgbClr val="010204"/>
                </a:solidFill>
              </a:rPr>
              <a:t>.</a:t>
            </a:r>
          </a:p>
        </p:txBody>
      </p:sp>
    </p:spTree>
    <p:extLst>
      <p:ext uri="{BB962C8B-B14F-4D97-AF65-F5344CB8AC3E}">
        <p14:creationId xmlns:p14="http://schemas.microsoft.com/office/powerpoint/2010/main" val="677792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fontScale="62500" lnSpcReduction="20000"/>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3800" b="1" dirty="0" smtClean="0">
                <a:solidFill>
                  <a:srgbClr val="010204"/>
                </a:solidFill>
              </a:rPr>
              <a:t>DEDUPLICATION NODE (contd.)</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sz="2800" b="1" dirty="0">
              <a:solidFill>
                <a:srgbClr val="010204"/>
              </a:solidFill>
            </a:endParaRPr>
          </a:p>
          <a:p>
            <a:pPr marL="457200" lvl="0" eaLnBrk="0" fontAlgn="base" hangingPunct="0">
              <a:spcBef>
                <a:spcPct val="20000"/>
              </a:spcBef>
              <a:spcAft>
                <a:spcPct val="0"/>
              </a:spcAft>
              <a:buClr>
                <a:srgbClr val="F80021"/>
              </a:buClr>
              <a:buSzPct val="100000"/>
              <a:defRPr/>
            </a:pPr>
            <a:r>
              <a:rPr lang="en-US" sz="2800" b="1" dirty="0" smtClean="0">
                <a:solidFill>
                  <a:srgbClr val="010204"/>
                </a:solidFill>
              </a:rPr>
              <a:t>Recommendations for Media Agent: </a:t>
            </a:r>
          </a:p>
          <a:p>
            <a:pPr marL="457200" lvl="0" eaLnBrk="0" fontAlgn="base" hangingPunct="0">
              <a:spcBef>
                <a:spcPct val="20000"/>
              </a:spcBef>
              <a:spcAft>
                <a:spcPct val="0"/>
              </a:spcAft>
              <a:buClr>
                <a:srgbClr val="F80021"/>
              </a:buClr>
              <a:buSzPct val="100000"/>
              <a:defRPr/>
            </a:pPr>
            <a:endParaRPr lang="en-US" sz="2800" b="1"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Each </a:t>
            </a:r>
            <a:r>
              <a:rPr lang="en-US" sz="2800" dirty="0">
                <a:solidFill>
                  <a:srgbClr val="010204"/>
                </a:solidFill>
              </a:rPr>
              <a:t>Media Agent acts as an equal partner in a Building Block.</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Each </a:t>
            </a:r>
            <a:r>
              <a:rPr lang="en-US" sz="2800" dirty="0">
                <a:solidFill>
                  <a:srgbClr val="010204"/>
                </a:solidFill>
              </a:rPr>
              <a:t>Media Agent should have four 1Gbps interfaces connected to the client network. Four network interfaces configured as a 4Gbps aggregated link is a preferred method for Media Agent’s network connectivity.</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Direct-attached </a:t>
            </a:r>
            <a:r>
              <a:rPr lang="en-US" sz="2800" dirty="0">
                <a:solidFill>
                  <a:srgbClr val="010204"/>
                </a:solidFill>
              </a:rPr>
              <a:t>local storage should be equally divided between all Media Agents in a Building Block. SATA spindles should be configured in RAID5 groups with not more than 7 spindles per one RAID5 group. For better performance and reliability, RAID groups should be created using spindles from different disk trays. Each RAID group should be carved into LUNs from 4 to 8 TB in size. Each LUN should be presented as one volume to the Media Agent. Each volume should have one partition with NTFS file system formatted with 64KB Block Size.</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It </a:t>
            </a:r>
            <a:r>
              <a:rPr lang="en-US" sz="2800" dirty="0">
                <a:solidFill>
                  <a:srgbClr val="010204"/>
                </a:solidFill>
              </a:rPr>
              <a:t>is recommended to use a Shared Index cache on NAS storage within </a:t>
            </a:r>
            <a:r>
              <a:rPr lang="en-US" sz="2800" dirty="0" err="1" smtClean="0">
                <a:solidFill>
                  <a:srgbClr val="010204"/>
                </a:solidFill>
              </a:rPr>
              <a:t>${CustomerName}</a:t>
            </a:r>
            <a:r>
              <a:rPr lang="en-US" sz="2800" dirty="0" smtClean="0">
                <a:solidFill>
                  <a:srgbClr val="010204"/>
                </a:solidFill>
              </a:rPr>
              <a:t>’s environment</a:t>
            </a:r>
            <a:r>
              <a:rPr lang="en-US" sz="2800" dirty="0">
                <a:solidFill>
                  <a:srgbClr val="010204"/>
                </a:solidFill>
              </a:rPr>
              <a:t>.  This has already been implemented.</a:t>
            </a:r>
            <a:endParaRPr lang="en-US" sz="2800" dirty="0" smtClean="0">
              <a:solidFill>
                <a:srgbClr val="010204"/>
              </a:solidFill>
            </a:endParaRPr>
          </a:p>
        </p:txBody>
      </p:sp>
    </p:spTree>
    <p:extLst>
      <p:ext uri="{BB962C8B-B14F-4D97-AF65-F5344CB8AC3E}">
        <p14:creationId xmlns:p14="http://schemas.microsoft.com/office/powerpoint/2010/main" val="1711452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DEDUPLICATION NODE (contd.)</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b="1"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b="1" dirty="0">
                <a:solidFill>
                  <a:srgbClr val="010204"/>
                </a:solidFill>
              </a:rPr>
              <a:t>Disk Library – </a:t>
            </a:r>
            <a:r>
              <a:rPr lang="en-US" dirty="0">
                <a:solidFill>
                  <a:srgbClr val="010204"/>
                </a:solidFill>
              </a:rPr>
              <a:t>A Disk Library is a logical entity representing disk storage where the backup data resides.</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b="1" dirty="0">
                <a:solidFill>
                  <a:srgbClr val="010204"/>
                </a:solidFill>
              </a:rPr>
              <a:t>Global </a:t>
            </a:r>
            <a:r>
              <a:rPr lang="en-US" b="1" dirty="0" err="1">
                <a:solidFill>
                  <a:srgbClr val="010204"/>
                </a:solidFill>
              </a:rPr>
              <a:t>Deduplication</a:t>
            </a:r>
            <a:r>
              <a:rPr lang="en-US" b="1" dirty="0">
                <a:solidFill>
                  <a:srgbClr val="010204"/>
                </a:solidFill>
              </a:rPr>
              <a:t> – </a:t>
            </a:r>
            <a:r>
              <a:rPr lang="en-US" dirty="0">
                <a:solidFill>
                  <a:srgbClr val="010204"/>
                </a:solidFill>
              </a:rPr>
              <a:t>A Global </a:t>
            </a:r>
            <a:r>
              <a:rPr lang="en-US" dirty="0" err="1">
                <a:solidFill>
                  <a:srgbClr val="010204"/>
                </a:solidFill>
              </a:rPr>
              <a:t>Deduplication</a:t>
            </a:r>
            <a:r>
              <a:rPr lang="en-US" dirty="0">
                <a:solidFill>
                  <a:srgbClr val="010204"/>
                </a:solidFill>
              </a:rPr>
              <a:t> Storage Policy (GDSP) introduces the concept of a common </a:t>
            </a:r>
            <a:r>
              <a:rPr lang="en-US" dirty="0" err="1">
                <a:solidFill>
                  <a:srgbClr val="010204"/>
                </a:solidFill>
              </a:rPr>
              <a:t>deduplication</a:t>
            </a:r>
            <a:r>
              <a:rPr lang="en-US" dirty="0">
                <a:solidFill>
                  <a:srgbClr val="010204"/>
                </a:solidFill>
              </a:rPr>
              <a:t> store that can be shared by multiple Storage Policy copies (Primary or DASH) to provide one large global </a:t>
            </a:r>
            <a:r>
              <a:rPr lang="en-US" dirty="0" err="1">
                <a:solidFill>
                  <a:srgbClr val="010204"/>
                </a:solidFill>
              </a:rPr>
              <a:t>deduplication</a:t>
            </a:r>
            <a:r>
              <a:rPr lang="en-US" dirty="0">
                <a:solidFill>
                  <a:srgbClr val="010204"/>
                </a:solidFill>
              </a:rPr>
              <a:t> store.</a:t>
            </a:r>
            <a:endParaRPr lang="en-US" dirty="0" smtClean="0">
              <a:solidFill>
                <a:srgbClr val="010204"/>
              </a:solidFill>
            </a:endParaRPr>
          </a:p>
        </p:txBody>
      </p:sp>
    </p:spTree>
    <p:extLst>
      <p:ext uri="{BB962C8B-B14F-4D97-AF65-F5344CB8AC3E}">
        <p14:creationId xmlns:p14="http://schemas.microsoft.com/office/powerpoint/2010/main" val="38036122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Scalability Review (contd.)</a:t>
            </a:r>
          </a:p>
        </p:txBody>
      </p:sp>
      <p:sp>
        <p:nvSpPr>
          <p:cNvPr id="3" name="Title 2"/>
          <p:cNvSpPr>
            <a:spLocks noGrp="1"/>
          </p:cNvSpPr>
          <p:nvPr>
            <p:ph type="title"/>
          </p:nvPr>
        </p:nvSpPr>
        <p:spPr/>
        <p:txBody>
          <a:bodyPr/>
          <a:lstStyle/>
          <a:p>
            <a:r>
              <a:rPr lang="en-US" dirty="0" smtClean="0"/>
              <a:t>Detailed Findings/Analysis</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914400" lvl="0" indent="-457200" eaLnBrk="0" fontAlgn="base" hangingPunct="0">
              <a:spcBef>
                <a:spcPct val="20000"/>
              </a:spcBef>
              <a:spcAft>
                <a:spcPct val="0"/>
              </a:spcAft>
              <a:buClr>
                <a:srgbClr val="F80021"/>
              </a:buClr>
              <a:buSzPct val="100000"/>
              <a:buFont typeface="Wingdings" pitchFamily="2" charset="2"/>
              <a:buChar char="§"/>
              <a:defRPr/>
            </a:pPr>
            <a:r>
              <a:rPr lang="en-US" sz="2400" b="1" dirty="0" smtClean="0">
                <a:solidFill>
                  <a:srgbClr val="010204"/>
                </a:solidFill>
              </a:rPr>
              <a:t>DEDUPLICATION NODE (contd.)</a:t>
            </a:r>
          </a:p>
          <a:p>
            <a:pPr marL="914400" lvl="0" indent="-457200" eaLnBrk="0" fontAlgn="base" hangingPunct="0">
              <a:spcBef>
                <a:spcPct val="20000"/>
              </a:spcBef>
              <a:spcAft>
                <a:spcPct val="0"/>
              </a:spcAft>
              <a:buClr>
                <a:srgbClr val="F80021"/>
              </a:buClr>
              <a:buSzPct val="100000"/>
              <a:buFont typeface="Wingdings" pitchFamily="2" charset="2"/>
              <a:buChar char="§"/>
              <a:defRPr/>
            </a:pPr>
            <a:endParaRPr lang="en-US" sz="2800" b="1" dirty="0">
              <a:solidFill>
                <a:srgbClr val="010204"/>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bwMode="auto">
          <a:xfrm>
            <a:off x="2024743" y="2430962"/>
            <a:ext cx="5327779" cy="3449320"/>
          </a:xfrm>
          <a:prstGeom prst="rect">
            <a:avLst/>
          </a:prstGeom>
          <a:noFill/>
          <a:ln>
            <a:noFill/>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344784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pPr algn="r"/>
            <a:r>
              <a:rPr lang="en-US" dirty="0" smtClean="0"/>
              <a:t>Remediation Plan</a:t>
            </a:r>
            <a:endParaRPr lang="en-US" dirty="0"/>
          </a:p>
        </p:txBody>
      </p:sp>
    </p:spTree>
    <p:extLst>
      <p:ext uri="{BB962C8B-B14F-4D97-AF65-F5344CB8AC3E}">
        <p14:creationId xmlns:p14="http://schemas.microsoft.com/office/powerpoint/2010/main" val="1925012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err="1" smtClean="0"/>
              <a:t>VMWare</a:t>
            </a:r>
            <a:r>
              <a:rPr lang="en-US" dirty="0" smtClean="0"/>
              <a:t> Data Protection and </a:t>
            </a:r>
            <a:r>
              <a:rPr lang="en-US" dirty="0" err="1" smtClean="0"/>
              <a:t>SnapProtect</a:t>
            </a:r>
            <a:endParaRPr lang="en-US" dirty="0"/>
          </a:p>
        </p:txBody>
      </p:sp>
      <p:sp>
        <p:nvSpPr>
          <p:cNvPr id="3" name="Title 2"/>
          <p:cNvSpPr>
            <a:spLocks noGrp="1"/>
          </p:cNvSpPr>
          <p:nvPr>
            <p:ph type="title"/>
          </p:nvPr>
        </p:nvSpPr>
        <p:spPr/>
        <p:txBody>
          <a:bodyPr/>
          <a:lstStyle/>
          <a:p>
            <a:r>
              <a:rPr lang="en-US" dirty="0" smtClean="0"/>
              <a:t>Remediation Plan</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fontScale="77500" lnSpcReduction="20000"/>
          </a:bodyPr>
          <a:lstStyle/>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a:solidFill>
                  <a:srgbClr val="010204"/>
                </a:solidFill>
              </a:rPr>
              <a:t>Traditionally, virtual guest hosts have been protected using traditional backup agents. While completely functional, this approach does not scale as well as would be expected</a:t>
            </a:r>
            <a:r>
              <a:rPr lang="en-US" sz="28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While </a:t>
            </a:r>
            <a:r>
              <a:rPr lang="en-US" sz="2800" dirty="0">
                <a:solidFill>
                  <a:srgbClr val="010204"/>
                </a:solidFill>
              </a:rPr>
              <a:t>agents within guest hosts may provide certain granular recovery options, it is not the most efficient method by which to protect the data contained within</a:t>
            </a:r>
            <a:r>
              <a:rPr lang="en-US" sz="28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The Virtual </a:t>
            </a:r>
            <a:r>
              <a:rPr lang="en-US" sz="2800" dirty="0">
                <a:solidFill>
                  <a:srgbClr val="010204"/>
                </a:solidFill>
              </a:rPr>
              <a:t>Server Agent leverages the data protection APIs available within the virtualization platform to enable a highly efficient and scalable data protection method for virtual environments</a:t>
            </a:r>
            <a:r>
              <a:rPr lang="en-US" sz="2800" dirty="0" smtClean="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The </a:t>
            </a:r>
            <a:r>
              <a:rPr lang="en-US" sz="2800" dirty="0">
                <a:solidFill>
                  <a:srgbClr val="010204"/>
                </a:solidFill>
              </a:rPr>
              <a:t>Virtual Server Agent can be paired with </a:t>
            </a:r>
            <a:r>
              <a:rPr lang="en-US" sz="2800" dirty="0" err="1" smtClean="0">
                <a:solidFill>
                  <a:srgbClr val="010204"/>
                </a:solidFill>
              </a:rPr>
              <a:t>SnapProtect</a:t>
            </a:r>
            <a:r>
              <a:rPr lang="en-US" sz="2800" dirty="0">
                <a:solidFill>
                  <a:srgbClr val="010204"/>
                </a:solidFill>
              </a:rPr>
              <a:t>, where appropriate, to greatly enhance the performance, scalability and flexibility of the virtual data protection scheme. </a:t>
            </a:r>
            <a:endParaRPr lang="en-US" sz="2800" dirty="0" smtClean="0">
              <a:solidFill>
                <a:srgbClr val="010204"/>
              </a:solidFill>
            </a:endParaRPr>
          </a:p>
        </p:txBody>
      </p:sp>
    </p:spTree>
    <p:extLst>
      <p:ext uri="{BB962C8B-B14F-4D97-AF65-F5344CB8AC3E}">
        <p14:creationId xmlns:p14="http://schemas.microsoft.com/office/powerpoint/2010/main" val="30618241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err="1" smtClean="0"/>
              <a:t>VMWare</a:t>
            </a:r>
            <a:r>
              <a:rPr lang="en-US" dirty="0" smtClean="0"/>
              <a:t> Data Protection and </a:t>
            </a:r>
            <a:r>
              <a:rPr lang="en-US" dirty="0" err="1" smtClean="0"/>
              <a:t>SnapProtect</a:t>
            </a:r>
            <a:r>
              <a:rPr lang="en-US" dirty="0" smtClean="0"/>
              <a:t> (contd.)</a:t>
            </a:r>
            <a:endParaRPr lang="en-US" dirty="0"/>
          </a:p>
        </p:txBody>
      </p:sp>
      <p:sp>
        <p:nvSpPr>
          <p:cNvPr id="3" name="Title 2"/>
          <p:cNvSpPr>
            <a:spLocks noGrp="1"/>
          </p:cNvSpPr>
          <p:nvPr>
            <p:ph type="title"/>
          </p:nvPr>
        </p:nvSpPr>
        <p:spPr/>
        <p:txBody>
          <a:bodyPr/>
          <a:lstStyle/>
          <a:p>
            <a:r>
              <a:rPr lang="en-US" dirty="0" smtClean="0"/>
              <a:t>Remediation Plan</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fontScale="55000" lnSpcReduction="20000"/>
          </a:bodyPr>
          <a:lstStyle/>
          <a:p>
            <a:pPr marL="457200" lvl="0" eaLnBrk="0" fontAlgn="base" hangingPunct="0">
              <a:spcBef>
                <a:spcPct val="20000"/>
              </a:spcBef>
              <a:spcAft>
                <a:spcPct val="0"/>
              </a:spcAft>
              <a:buClr>
                <a:srgbClr val="F80021"/>
              </a:buClr>
              <a:buSzPct val="100000"/>
              <a:defRPr/>
            </a:pPr>
            <a:r>
              <a:rPr lang="en-US" sz="2800" b="1" dirty="0" smtClean="0">
                <a:solidFill>
                  <a:srgbClr val="010204"/>
                </a:solidFill>
              </a:rPr>
              <a:t>Recommendations: </a:t>
            </a:r>
          </a:p>
          <a:p>
            <a:pPr marL="457200" lvl="0" eaLnBrk="0" fontAlgn="base" hangingPunct="0">
              <a:spcBef>
                <a:spcPct val="20000"/>
              </a:spcBef>
              <a:spcAft>
                <a:spcPct val="0"/>
              </a:spcAft>
              <a:buClr>
                <a:srgbClr val="F80021"/>
              </a:buClr>
              <a:buSzPct val="100000"/>
              <a:defRPr/>
            </a:pP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Virtual </a:t>
            </a:r>
            <a:r>
              <a:rPr lang="en-US" sz="2800" dirty="0">
                <a:solidFill>
                  <a:srgbClr val="010204"/>
                </a:solidFill>
              </a:rPr>
              <a:t>Server clusters will be protected using a distributed </a:t>
            </a:r>
            <a:r>
              <a:rPr lang="en-US" sz="2800" dirty="0" err="1">
                <a:solidFill>
                  <a:srgbClr val="010204"/>
                </a:solidFill>
              </a:rPr>
              <a:t>MediaAgent</a:t>
            </a:r>
            <a:r>
              <a:rPr lang="en-US" sz="2800" dirty="0">
                <a:solidFill>
                  <a:srgbClr val="010204"/>
                </a:solidFill>
              </a:rPr>
              <a:t> scheme. This will provide complete coverage while limiting access to ESX </a:t>
            </a:r>
            <a:r>
              <a:rPr lang="en-US" sz="2800" dirty="0" err="1">
                <a:solidFill>
                  <a:srgbClr val="010204"/>
                </a:solidFill>
              </a:rPr>
              <a:t>datastores</a:t>
            </a:r>
            <a:r>
              <a:rPr lang="en-US" sz="2800" dirty="0">
                <a:solidFill>
                  <a:srgbClr val="010204"/>
                </a:solidFill>
              </a:rPr>
              <a:t> from the Virtual Server Proxy hosts. </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err="1" smtClean="0">
                <a:solidFill>
                  <a:srgbClr val="010204"/>
                </a:solidFill>
              </a:rPr>
              <a:t>SnapProtect</a:t>
            </a:r>
            <a:r>
              <a:rPr lang="en-US" sz="2800" dirty="0" smtClean="0">
                <a:solidFill>
                  <a:srgbClr val="010204"/>
                </a:solidFill>
              </a:rPr>
              <a:t> </a:t>
            </a:r>
            <a:r>
              <a:rPr lang="en-US" sz="2800" dirty="0">
                <a:solidFill>
                  <a:srgbClr val="010204"/>
                </a:solidFill>
              </a:rPr>
              <a:t>should be used to protect all </a:t>
            </a:r>
            <a:r>
              <a:rPr lang="en-US" sz="2800" dirty="0" err="1">
                <a:solidFill>
                  <a:srgbClr val="010204"/>
                </a:solidFill>
              </a:rPr>
              <a:t>VMWare</a:t>
            </a:r>
            <a:r>
              <a:rPr lang="en-US" sz="2800" dirty="0">
                <a:solidFill>
                  <a:srgbClr val="010204"/>
                </a:solidFill>
              </a:rPr>
              <a:t> clients within the enterprise</a:t>
            </a:r>
            <a:r>
              <a:rPr lang="en-US" sz="2800" dirty="0" smtClean="0">
                <a:solidFill>
                  <a:srgbClr val="010204"/>
                </a:solidFill>
              </a:rPr>
              <a:t>.</a:t>
            </a: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Validate </a:t>
            </a:r>
            <a:r>
              <a:rPr lang="en-US" sz="2800" dirty="0">
                <a:solidFill>
                  <a:srgbClr val="010204"/>
                </a:solidFill>
              </a:rPr>
              <a:t>that all hardware level snap licenses have been acquired and that all hardware arrays are listed within the </a:t>
            </a:r>
            <a:r>
              <a:rPr lang="en-US" sz="2800" dirty="0" err="1">
                <a:solidFill>
                  <a:srgbClr val="010204"/>
                </a:solidFill>
              </a:rPr>
              <a:t>CommVault</a:t>
            </a:r>
            <a:r>
              <a:rPr lang="en-US" sz="2800" dirty="0">
                <a:solidFill>
                  <a:srgbClr val="010204"/>
                </a:solidFill>
              </a:rPr>
              <a:t> Hardware Compatibility </a:t>
            </a:r>
            <a:r>
              <a:rPr lang="en-US" sz="2800" dirty="0" smtClean="0">
                <a:solidFill>
                  <a:srgbClr val="010204"/>
                </a:solidFill>
              </a:rPr>
              <a:t>List</a:t>
            </a: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VADP </a:t>
            </a:r>
            <a:r>
              <a:rPr lang="en-US" sz="2800" dirty="0">
                <a:solidFill>
                  <a:srgbClr val="010204"/>
                </a:solidFill>
              </a:rPr>
              <a:t>SAN Mode will be used to limit the amount of data that must traverse the network during protection and restore operations</a:t>
            </a:r>
            <a:r>
              <a:rPr lang="en-US" sz="2800" dirty="0" smtClean="0">
                <a:solidFill>
                  <a:srgbClr val="010204"/>
                </a:solidFill>
              </a:rPr>
              <a:t>.</a:t>
            </a: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err="1" smtClean="0">
                <a:solidFill>
                  <a:srgbClr val="010204"/>
                </a:solidFill>
              </a:rPr>
              <a:t>Deduplication</a:t>
            </a:r>
            <a:r>
              <a:rPr lang="en-US" sz="2800" dirty="0" smtClean="0">
                <a:solidFill>
                  <a:srgbClr val="010204"/>
                </a:solidFill>
              </a:rPr>
              <a:t> </a:t>
            </a:r>
            <a:r>
              <a:rPr lang="en-US" sz="2800" dirty="0">
                <a:solidFill>
                  <a:srgbClr val="010204"/>
                </a:solidFill>
              </a:rPr>
              <a:t>and Compression will be enabled on all Virtual Server Agent </a:t>
            </a:r>
            <a:r>
              <a:rPr lang="en-US" sz="2800" dirty="0" err="1">
                <a:solidFill>
                  <a:srgbClr val="010204"/>
                </a:solidFill>
              </a:rPr>
              <a:t>subclients</a:t>
            </a:r>
            <a:endParaRPr lang="en-US" sz="2800" dirty="0">
              <a:solidFill>
                <a:srgbClr val="010204"/>
              </a:solidFill>
            </a:endParaRP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err="1" smtClean="0">
                <a:solidFill>
                  <a:srgbClr val="010204"/>
                </a:solidFill>
              </a:rPr>
              <a:t>DataStore</a:t>
            </a:r>
            <a:r>
              <a:rPr lang="en-US" sz="2800" dirty="0" smtClean="0">
                <a:solidFill>
                  <a:srgbClr val="010204"/>
                </a:solidFill>
              </a:rPr>
              <a:t> </a:t>
            </a:r>
            <a:r>
              <a:rPr lang="en-US" sz="2800" dirty="0">
                <a:solidFill>
                  <a:srgbClr val="010204"/>
                </a:solidFill>
              </a:rPr>
              <a:t>affinity will be used to manage protection of </a:t>
            </a:r>
            <a:r>
              <a:rPr lang="en-US" sz="2800" dirty="0" err="1">
                <a:solidFill>
                  <a:srgbClr val="010204"/>
                </a:solidFill>
              </a:rPr>
              <a:t>VMWare</a:t>
            </a:r>
            <a:r>
              <a:rPr lang="en-US" sz="2800" dirty="0">
                <a:solidFill>
                  <a:srgbClr val="010204"/>
                </a:solidFill>
              </a:rPr>
              <a:t> clients.</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err="1" smtClean="0">
                <a:solidFill>
                  <a:srgbClr val="010204"/>
                </a:solidFill>
              </a:rPr>
              <a:t>Datastores</a:t>
            </a:r>
            <a:r>
              <a:rPr lang="en-US" sz="2800" dirty="0" smtClean="0">
                <a:solidFill>
                  <a:srgbClr val="010204"/>
                </a:solidFill>
              </a:rPr>
              <a:t> </a:t>
            </a:r>
            <a:r>
              <a:rPr lang="en-US" sz="2800" dirty="0">
                <a:solidFill>
                  <a:srgbClr val="010204"/>
                </a:solidFill>
              </a:rPr>
              <a:t>with </a:t>
            </a:r>
            <a:r>
              <a:rPr lang="en-US" sz="2800" dirty="0" err="1">
                <a:solidFill>
                  <a:srgbClr val="010204"/>
                </a:solidFill>
              </a:rPr>
              <a:t>VMWare</a:t>
            </a:r>
            <a:r>
              <a:rPr lang="en-US" sz="2800" dirty="0">
                <a:solidFill>
                  <a:srgbClr val="010204"/>
                </a:solidFill>
              </a:rPr>
              <a:t> guests can be associated with disabled </a:t>
            </a:r>
            <a:r>
              <a:rPr lang="en-US" sz="2800" dirty="0" err="1">
                <a:solidFill>
                  <a:srgbClr val="010204"/>
                </a:solidFill>
              </a:rPr>
              <a:t>subclients</a:t>
            </a:r>
            <a:r>
              <a:rPr lang="en-US" sz="2800" dirty="0">
                <a:solidFill>
                  <a:srgbClr val="010204"/>
                </a:solidFill>
              </a:rPr>
              <a:t>.</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For </a:t>
            </a:r>
            <a:r>
              <a:rPr lang="en-US" sz="2800" dirty="0">
                <a:solidFill>
                  <a:srgbClr val="010204"/>
                </a:solidFill>
              </a:rPr>
              <a:t>VM Guests that have application data contained within that cannot be protected at the ESX level, an </a:t>
            </a:r>
            <a:r>
              <a:rPr lang="en-US" sz="2800" dirty="0" err="1">
                <a:solidFill>
                  <a:srgbClr val="010204"/>
                </a:solidFill>
              </a:rPr>
              <a:t>iDataAgent</a:t>
            </a:r>
            <a:r>
              <a:rPr lang="en-US" sz="2800" dirty="0">
                <a:solidFill>
                  <a:srgbClr val="010204"/>
                </a:solidFill>
              </a:rPr>
              <a:t> will be needed within the Guest to fully protect the Virtual Guest.</a:t>
            </a:r>
          </a:p>
          <a:p>
            <a:pPr marL="914400" lvl="0" indent="-457200" eaLnBrk="0" fontAlgn="base" hangingPunct="0">
              <a:spcBef>
                <a:spcPct val="20000"/>
              </a:spcBef>
              <a:spcAft>
                <a:spcPct val="0"/>
              </a:spcAft>
              <a:buClr>
                <a:srgbClr val="F80021"/>
              </a:buClr>
              <a:buSzPct val="100000"/>
              <a:buFont typeface="Arial" pitchFamily="34" charset="0"/>
              <a:buChar char="•"/>
              <a:defRPr/>
            </a:pPr>
            <a:r>
              <a:rPr lang="en-US" sz="2800" dirty="0" smtClean="0">
                <a:solidFill>
                  <a:srgbClr val="010204"/>
                </a:solidFill>
              </a:rPr>
              <a:t>In </a:t>
            </a:r>
            <a:r>
              <a:rPr lang="en-US" sz="2800" dirty="0">
                <a:solidFill>
                  <a:srgbClr val="010204"/>
                </a:solidFill>
              </a:rPr>
              <a:t>the case of a VM Guest that experiences high IO during protection operations, which could prevent ESX from </a:t>
            </a:r>
            <a:r>
              <a:rPr lang="en-US" sz="2800" dirty="0" err="1">
                <a:solidFill>
                  <a:srgbClr val="010204"/>
                </a:solidFill>
              </a:rPr>
              <a:t>quiescing</a:t>
            </a:r>
            <a:r>
              <a:rPr lang="en-US" sz="2800" dirty="0">
                <a:solidFill>
                  <a:srgbClr val="010204"/>
                </a:solidFill>
              </a:rPr>
              <a:t> the VM Guest, an </a:t>
            </a:r>
            <a:r>
              <a:rPr lang="en-US" sz="2800" dirty="0" err="1">
                <a:solidFill>
                  <a:srgbClr val="010204"/>
                </a:solidFill>
              </a:rPr>
              <a:t>iDataAgent</a:t>
            </a:r>
            <a:r>
              <a:rPr lang="en-US" sz="2800" dirty="0">
                <a:solidFill>
                  <a:srgbClr val="010204"/>
                </a:solidFill>
              </a:rPr>
              <a:t> will need to be deployed to those VM Guests. These will be identified as rollout of the Virtual Server agent is underway. A pre-check of guest CPU metrics within </a:t>
            </a:r>
            <a:r>
              <a:rPr lang="en-US" sz="2800" dirty="0" err="1">
                <a:solidFill>
                  <a:srgbClr val="010204"/>
                </a:solidFill>
              </a:rPr>
              <a:t>VirtualCenter</a:t>
            </a:r>
            <a:r>
              <a:rPr lang="en-US" sz="2800" dirty="0">
                <a:solidFill>
                  <a:srgbClr val="010204"/>
                </a:solidFill>
              </a:rPr>
              <a:t> may be able to provide insight into which hosts are not able to be </a:t>
            </a:r>
            <a:r>
              <a:rPr lang="en-US" sz="2800" dirty="0" err="1">
                <a:solidFill>
                  <a:srgbClr val="010204"/>
                </a:solidFill>
              </a:rPr>
              <a:t>quiesced</a:t>
            </a:r>
            <a:r>
              <a:rPr lang="en-US" sz="2800" dirty="0">
                <a:solidFill>
                  <a:srgbClr val="010204"/>
                </a:solidFill>
              </a:rPr>
              <a:t> through ESX.</a:t>
            </a:r>
            <a:endParaRPr lang="en-US" sz="2800" dirty="0" smtClean="0">
              <a:solidFill>
                <a:srgbClr val="010204"/>
              </a:solidFill>
            </a:endParaRPr>
          </a:p>
        </p:txBody>
      </p:sp>
    </p:spTree>
    <p:extLst>
      <p:ext uri="{BB962C8B-B14F-4D97-AF65-F5344CB8AC3E}">
        <p14:creationId xmlns:p14="http://schemas.microsoft.com/office/powerpoint/2010/main" val="2106273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err="1" smtClean="0"/>
              <a:t>${CustomerName}</a:t>
            </a:r>
            <a:r>
              <a:rPr lang="en-US" dirty="0" smtClean="0"/>
              <a:t> Staffing Estimate</a:t>
            </a:r>
            <a:endParaRPr lang="en-US" dirty="0"/>
          </a:p>
        </p:txBody>
      </p:sp>
      <p:sp>
        <p:nvSpPr>
          <p:cNvPr id="3" name="Title 2"/>
          <p:cNvSpPr>
            <a:spLocks noGrp="1"/>
          </p:cNvSpPr>
          <p:nvPr>
            <p:ph type="title"/>
          </p:nvPr>
        </p:nvSpPr>
        <p:spPr/>
        <p:txBody>
          <a:bodyPr/>
          <a:lstStyle/>
          <a:p>
            <a:r>
              <a:rPr lang="en-US" dirty="0" smtClean="0"/>
              <a:t>Remediation Plan</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800" dirty="0" err="1" smtClean="0">
                <a:solidFill>
                  <a:srgbClr val="010204"/>
                </a:solidFill>
              </a:rPr>
              <a:t>${StaffEst}</a:t>
            </a:r>
          </a:p>
        </p:txBody>
      </p:sp>
    </p:spTree>
    <p:extLst>
      <p:ext uri="{BB962C8B-B14F-4D97-AF65-F5344CB8AC3E}">
        <p14:creationId xmlns:p14="http://schemas.microsoft.com/office/powerpoint/2010/main" val="36013778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Title 1"/>
          <p:cNvSpPr>
            <a:spLocks noGrp="1"/>
          </p:cNvSpPr>
          <p:nvPr>
            <p:ph type="ctrTitle" idx="4294967295"/>
          </p:nvPr>
        </p:nvSpPr>
        <p:spPr>
          <a:xfrm>
            <a:off x="1371600" y="2416175"/>
            <a:ext cx="7772400" cy="1470025"/>
          </a:xfrm>
        </p:spPr>
        <p:txBody>
          <a:bodyPr/>
          <a:lstStyle/>
          <a:p>
            <a:pPr eaLnBrk="1" hangingPunct="1"/>
            <a:r>
              <a:rPr lang="en-US" sz="3600" dirty="0" smtClean="0"/>
              <a:t>Thank You!</a:t>
            </a:r>
            <a:endParaRPr lang="en-US" sz="4000" dirty="0" smtClean="0"/>
          </a:p>
        </p:txBody>
      </p:sp>
    </p:spTree>
    <p:extLst>
      <p:ext uri="{BB962C8B-B14F-4D97-AF65-F5344CB8AC3E}">
        <p14:creationId xmlns:p14="http://schemas.microsoft.com/office/powerpoint/2010/main" val="130507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68612"/>
                                        </p:tgtEl>
                                        <p:attrNameLst>
                                          <p:attrName>style.visibility</p:attrName>
                                        </p:attrNameLst>
                                      </p:cBhvr>
                                      <p:to>
                                        <p:strVal val="visible"/>
                                      </p:to>
                                    </p:set>
                                    <p:animEffect transition="in" filter="fade">
                                      <p:cBhvr>
                                        <p:cTn id="7" dur="1000"/>
                                        <p:tgtEl>
                                          <p:spTgt spid="68612"/>
                                        </p:tgtEl>
                                      </p:cBhvr>
                                    </p:animEffect>
                                    <p:anim calcmode="lin" valueType="num">
                                      <p:cBhvr>
                                        <p:cTn id="8" dur="1000" fill="hold"/>
                                        <p:tgtEl>
                                          <p:spTgt spid="68612"/>
                                        </p:tgtEl>
                                        <p:attrNameLst>
                                          <p:attrName>ppt_x</p:attrName>
                                        </p:attrNameLst>
                                      </p:cBhvr>
                                      <p:tavLst>
                                        <p:tav tm="0">
                                          <p:val>
                                            <p:strVal val="#ppt_x"/>
                                          </p:val>
                                        </p:tav>
                                        <p:tav tm="100000">
                                          <p:val>
                                            <p:strVal val="#ppt_x"/>
                                          </p:val>
                                        </p:tav>
                                      </p:tavLst>
                                    </p:anim>
                                    <p:anim calcmode="lin" valueType="num">
                                      <p:cBhvr>
                                        <p:cTn id="9" dur="900" decel="100000" fill="hold"/>
                                        <p:tgtEl>
                                          <p:spTgt spid="6861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86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High-level wellness assessment findings</a:t>
            </a:r>
            <a:endParaRPr lang="en-US" dirty="0"/>
          </a:p>
        </p:txBody>
      </p:sp>
      <p:sp>
        <p:nvSpPr>
          <p:cNvPr id="3" name="Title 2"/>
          <p:cNvSpPr>
            <a:spLocks noGrp="1"/>
          </p:cNvSpPr>
          <p:nvPr>
            <p:ph type="title"/>
          </p:nvPr>
        </p:nvSpPr>
        <p:spPr/>
        <p:txBody>
          <a:bodyPr/>
          <a:lstStyle/>
          <a:p>
            <a:r>
              <a:rPr lang="en-US" dirty="0" smtClean="0"/>
              <a:t>Executive Summary</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In general, standard Wellness Assessment parameters show that </a:t>
            </a:r>
            <a:r>
              <a:rPr lang="en-US" sz="2400" dirty="0" err="1">
                <a:solidFill>
                  <a:srgbClr val="010204"/>
                </a:solidFill>
              </a:rPr>
              <a:t>${CustomerName}</a:t>
            </a:r>
            <a:r>
              <a:rPr lang="en-US" sz="2400" dirty="0">
                <a:solidFill>
                  <a:srgbClr val="010204"/>
                </a:solidFill>
              </a:rPr>
              <a:t> is operating within some of the best practice thresholds. However there are some specific areas that could benefit from certain modifications. The thresholds areas are summarized in the next slide.</a:t>
            </a:r>
          </a:p>
          <a:p>
            <a:pPr marL="342900" marR="0" lvl="0" indent="-342900" algn="l" defTabSz="457200" rtl="0" eaLnBrk="0" fontAlgn="base" latinLnBrk="0" hangingPunct="0">
              <a:lnSpc>
                <a:spcPct val="100000"/>
              </a:lnSpc>
              <a:spcBef>
                <a:spcPct val="20000"/>
              </a:spcBef>
              <a:spcAft>
                <a:spcPct val="0"/>
              </a:spcAft>
              <a:buClr>
                <a:srgbClr val="F80021"/>
              </a:buClr>
              <a:buSzPct val="100000"/>
              <a:tabLst/>
              <a:defRPr/>
            </a:pPr>
            <a:endParaRPr lang="en-US" sz="2400" dirty="0" smtClean="0">
              <a:solidFill>
                <a:srgbClr val="010204"/>
              </a:solidFill>
              <a:latin typeface="+mn-lt"/>
            </a:endParaRPr>
          </a:p>
          <a:p>
            <a:pPr marL="342900" indent="-342900" eaLnBrk="0" hangingPunct="0">
              <a:spcBef>
                <a:spcPct val="20000"/>
              </a:spcBef>
              <a:buClr>
                <a:srgbClr val="F80021"/>
              </a:buClr>
              <a:buSzPct val="100000"/>
              <a:defRPr/>
            </a:pPr>
            <a:endParaRPr lang="en-US" sz="2400" dirty="0" smtClean="0"/>
          </a:p>
          <a:p>
            <a:pPr marL="800100" lvl="1" indent="-342900" eaLnBrk="0" hangingPunct="0">
              <a:spcBef>
                <a:spcPct val="20000"/>
              </a:spcBef>
              <a:buClr>
                <a:srgbClr val="F80021"/>
              </a:buClr>
              <a:buSzPct val="100000"/>
              <a:buFont typeface="Wingdings" pitchFamily="2" charset="2"/>
              <a:buChar char="§"/>
              <a:defRPr/>
            </a:pPr>
            <a:endParaRPr lang="en-US" sz="2400" dirty="0" smtClean="0"/>
          </a:p>
          <a:p>
            <a:pPr marL="800100" lvl="1" indent="-342900" eaLnBrk="0" hangingPunct="0">
              <a:spcBef>
                <a:spcPct val="20000"/>
              </a:spcBef>
              <a:buClr>
                <a:srgbClr val="F80021"/>
              </a:buClr>
              <a:buSzPct val="100000"/>
              <a:buFont typeface="Wingdings" pitchFamily="2" charset="2"/>
              <a:buChar char="§"/>
              <a:defRPr/>
            </a:pPr>
            <a:endParaRPr lang="en-US" sz="2400" dirty="0" smtClean="0">
              <a:solidFill>
                <a:schemeClr val="tx2"/>
              </a:solidFill>
            </a:endParaRPr>
          </a:p>
          <a:p>
            <a:pPr marL="800100" lvl="1" indent="-342900" eaLnBrk="0" hangingPunct="0">
              <a:spcBef>
                <a:spcPct val="20000"/>
              </a:spcBef>
              <a:buClr>
                <a:srgbClr val="F80021"/>
              </a:buClr>
              <a:buSzPct val="100000"/>
              <a:buFont typeface="Wingdings" pitchFamily="2" charset="2"/>
              <a:buChar char="§"/>
              <a:defRPr/>
            </a:pPr>
            <a:endParaRPr lang="en-US" sz="2800" dirty="0" smtClean="0">
              <a:solidFill>
                <a:srgbClr val="010204"/>
              </a:solidFill>
              <a:latin typeface="+mn-lt"/>
            </a:endParaRPr>
          </a:p>
          <a:p>
            <a:pPr marL="800100" lvl="1" indent="-342900" eaLnBrk="0" hangingPunct="0">
              <a:spcBef>
                <a:spcPct val="20000"/>
              </a:spcBef>
              <a:buClr>
                <a:srgbClr val="F80021"/>
              </a:buClr>
              <a:buSzPct val="100000"/>
              <a:buFont typeface="Webdings" pitchFamily="18" charset="2"/>
              <a:buChar char=""/>
              <a:defRPr/>
            </a:pPr>
            <a:endParaRPr lang="en-US" sz="2800" dirty="0" smtClean="0">
              <a:solidFill>
                <a:srgbClr val="010204"/>
              </a:solidFill>
              <a:latin typeface="+mn-lt"/>
            </a:endParaRPr>
          </a:p>
        </p:txBody>
      </p:sp>
    </p:spTree>
    <p:extLst>
      <p:ext uri="{BB962C8B-B14F-4D97-AF65-F5344CB8AC3E}">
        <p14:creationId xmlns:p14="http://schemas.microsoft.com/office/powerpoint/2010/main" val="3749195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High-level wellness assessment findings (contd.)</a:t>
            </a:r>
            <a:endParaRPr lang="en-US" dirty="0"/>
          </a:p>
        </p:txBody>
      </p:sp>
      <p:sp>
        <p:nvSpPr>
          <p:cNvPr id="3" name="Title 2"/>
          <p:cNvSpPr>
            <a:spLocks noGrp="1"/>
          </p:cNvSpPr>
          <p:nvPr>
            <p:ph type="title"/>
          </p:nvPr>
        </p:nvSpPr>
        <p:spPr/>
        <p:txBody>
          <a:bodyPr/>
          <a:lstStyle/>
          <a:p>
            <a:r>
              <a:rPr lang="en-US" dirty="0" smtClean="0"/>
              <a:t>Executive Summary</a:t>
            </a:r>
            <a:endParaRPr lang="en-US" dirty="0"/>
          </a:p>
        </p:txBody>
      </p:sp>
      <p:sp>
        <p:nvSpPr>
          <p:cNvPr id="4" name="Content Placeholder 2"/>
          <p:cNvSpPr txBox="1">
            <a:spLocks/>
          </p:cNvSpPr>
          <p:nvPr/>
        </p:nvSpPr>
        <p:spPr>
          <a:xfrm>
            <a:off x="152401" y="1104122"/>
            <a:ext cx="8229599" cy="5105400"/>
          </a:xfrm>
          <a:prstGeom prst="rect">
            <a:avLst/>
          </a:prstGeom>
        </p:spPr>
        <p:txBody>
          <a:bodyPr>
            <a:normAutofit/>
          </a:bodyPr>
          <a:lstStyle/>
          <a:p>
            <a:pPr marL="342900" marR="0" lvl="0" indent="-342900" algn="l" defTabSz="457200" rtl="0" eaLnBrk="0" fontAlgn="base" latinLnBrk="0" hangingPunct="0">
              <a:lnSpc>
                <a:spcPct val="100000"/>
              </a:lnSpc>
              <a:spcBef>
                <a:spcPct val="20000"/>
              </a:spcBef>
              <a:spcAft>
                <a:spcPct val="0"/>
              </a:spcAft>
              <a:buClr>
                <a:srgbClr val="F80021"/>
              </a:buClr>
              <a:buSzPct val="100000"/>
              <a:tabLst/>
              <a:defRPr/>
            </a:pPr>
            <a:r>
              <a:rPr lang="en-US" sz="2400" b="1" dirty="0" smtClean="0">
                <a:solidFill>
                  <a:srgbClr val="010204"/>
                </a:solidFill>
                <a:latin typeface="+mn-lt"/>
              </a:rPr>
              <a:t>	#Placeholder#</a:t>
            </a:r>
          </a:p>
          <a:p>
            <a:pPr marL="342900" indent="-342900" eaLnBrk="0" hangingPunct="0">
              <a:spcBef>
                <a:spcPct val="20000"/>
              </a:spcBef>
              <a:buClr>
                <a:srgbClr val="F80021"/>
              </a:buClr>
              <a:buSzPct val="100000"/>
              <a:defRPr/>
            </a:pPr>
            <a:endParaRPr lang="en-US" sz="2400" dirty="0" smtClean="0"/>
          </a:p>
          <a:p>
            <a:pPr marL="800100" lvl="1" indent="-342900" eaLnBrk="0" hangingPunct="0">
              <a:spcBef>
                <a:spcPct val="20000"/>
              </a:spcBef>
              <a:buClr>
                <a:srgbClr val="F80021"/>
              </a:buClr>
              <a:buSzPct val="100000"/>
              <a:buFont typeface="Wingdings" pitchFamily="2" charset="2"/>
              <a:buChar char="§"/>
              <a:defRPr/>
            </a:pPr>
            <a:endParaRPr lang="en-US" sz="2400" dirty="0" smtClean="0"/>
          </a:p>
          <a:p>
            <a:pPr marL="800100" lvl="1" indent="-342900" eaLnBrk="0" hangingPunct="0">
              <a:spcBef>
                <a:spcPct val="20000"/>
              </a:spcBef>
              <a:buClr>
                <a:srgbClr val="F80021"/>
              </a:buClr>
              <a:buSzPct val="100000"/>
              <a:buFont typeface="Wingdings" pitchFamily="2" charset="2"/>
              <a:buChar char="§"/>
              <a:defRPr/>
            </a:pPr>
            <a:endParaRPr lang="en-US" sz="2400" dirty="0" smtClean="0">
              <a:solidFill>
                <a:schemeClr val="tx2"/>
              </a:solidFill>
            </a:endParaRPr>
          </a:p>
          <a:p>
            <a:pPr marL="800100" lvl="1" indent="-342900" eaLnBrk="0" hangingPunct="0">
              <a:spcBef>
                <a:spcPct val="20000"/>
              </a:spcBef>
              <a:buClr>
                <a:srgbClr val="F80021"/>
              </a:buClr>
              <a:buSzPct val="100000"/>
              <a:buFont typeface="Wingdings" pitchFamily="2" charset="2"/>
              <a:buChar char="§"/>
              <a:defRPr/>
            </a:pPr>
            <a:endParaRPr lang="en-US" sz="2800" dirty="0" smtClean="0">
              <a:solidFill>
                <a:srgbClr val="010204"/>
              </a:solidFill>
              <a:latin typeface="+mn-lt"/>
            </a:endParaRPr>
          </a:p>
          <a:p>
            <a:pPr marL="800100" lvl="1" indent="-342900" eaLnBrk="0" hangingPunct="0">
              <a:spcBef>
                <a:spcPct val="20000"/>
              </a:spcBef>
              <a:buClr>
                <a:srgbClr val="F80021"/>
              </a:buClr>
              <a:buSzPct val="100000"/>
              <a:buFont typeface="Webdings" pitchFamily="18" charset="2"/>
              <a:buChar char=""/>
              <a:defRPr/>
            </a:pPr>
            <a:endParaRPr lang="en-US" sz="2800" dirty="0" smtClean="0">
              <a:solidFill>
                <a:srgbClr val="010204"/>
              </a:solidFill>
              <a:latin typeface="+mn-lt"/>
            </a:endParaRPr>
          </a:p>
        </p:txBody>
      </p:sp>
      <p:graphicFrame>
        <p:nvGraphicFramePr>
          <p:cNvPr id="5" name="Table 4"/>
          <p:cNvGraphicFramePr>
            <a:graphicFrameLocks noGrp="1"/>
          </p:cNvGraphicFramePr>
          <p:nvPr>
            <p:extLst>
              <p:ext uri="{D42A27DB-BD31-4B8C-83A1-F6EECF244321}">
                <p14:modId xmlns:p14="http://schemas.microsoft.com/office/powerpoint/2010/main" val="389916799"/>
              </p:ext>
            </p:extLst>
          </p:nvPr>
        </p:nvGraphicFramePr>
        <p:xfrm>
          <a:off x="620354" y="1564402"/>
          <a:ext cx="8041952" cy="370840"/>
        </p:xfrm>
        <a:graphic>
          <a:graphicData uri="http://schemas.openxmlformats.org/drawingml/2006/table">
            <a:tbl>
              <a:tblPr firstRow="1" bandRow="1">
                <a:tableStyleId>{5C22544A-7EE6-4342-B048-85BDC9FD1C3A}</a:tableStyleId>
              </a:tblPr>
              <a:tblGrid>
                <a:gridCol w="2010488"/>
                <a:gridCol w="1260023"/>
                <a:gridCol w="2995127"/>
                <a:gridCol w="1776314"/>
              </a:tblGrid>
              <a:tr h="370840">
                <a:tc>
                  <a:txBody>
                    <a:bodyPr/>
                    <a:lstStyle/>
                    <a:p>
                      <a:pPr algn="ctr"/>
                      <a:r>
                        <a:rPr lang="en-US" sz="1400" dirty="0" smtClean="0"/>
                        <a:t>Parameter</a:t>
                      </a:r>
                      <a:endParaRPr lang="en-US" sz="1400" dirty="0"/>
                    </a:p>
                  </a:txBody>
                  <a:tcPr>
                    <a:solidFill>
                      <a:schemeClr val="accent4"/>
                    </a:solidFill>
                  </a:tcPr>
                </a:tc>
                <a:tc>
                  <a:txBody>
                    <a:bodyPr/>
                    <a:lstStyle/>
                    <a:p>
                      <a:pPr algn="ctr"/>
                      <a:r>
                        <a:rPr lang="en-US" sz="1400" dirty="0" smtClean="0"/>
                        <a:t>Status</a:t>
                      </a:r>
                      <a:endParaRPr lang="en-US" sz="1400" dirty="0"/>
                    </a:p>
                  </a:txBody>
                  <a:tcPr>
                    <a:solidFill>
                      <a:schemeClr val="accent4"/>
                    </a:solidFill>
                  </a:tcPr>
                </a:tc>
                <a:tc>
                  <a:txBody>
                    <a:bodyPr/>
                    <a:lstStyle/>
                    <a:p>
                      <a:pPr algn="ctr"/>
                      <a:r>
                        <a:rPr lang="en-US" sz="1400" dirty="0" smtClean="0"/>
                        <a:t>Outcome</a:t>
                      </a:r>
                      <a:endParaRPr lang="en-US" sz="1400" dirty="0"/>
                    </a:p>
                  </a:txBody>
                  <a:tcPr>
                    <a:solidFill>
                      <a:schemeClr val="accent4"/>
                    </a:solidFill>
                  </a:tcPr>
                </a:tc>
                <a:tc>
                  <a:txBody>
                    <a:bodyPr/>
                    <a:lstStyle/>
                    <a:p>
                      <a:pPr algn="ctr"/>
                      <a:r>
                        <a:rPr lang="en-US" sz="1400" dirty="0" smtClean="0"/>
                        <a:t>Remarks</a:t>
                      </a:r>
                      <a:endParaRPr lang="en-US" sz="1400" dirty="0"/>
                    </a:p>
                  </a:txBody>
                  <a:tcPr>
                    <a:solidFill>
                      <a:schemeClr val="accent4"/>
                    </a:solidFill>
                  </a:tcPr>
                </a:tc>
              </a:tr>
            </a:tbl>
          </a:graphicData>
        </a:graphic>
      </p:graphicFrame>
    </p:spTree>
    <p:extLst>
      <p:ext uri="{BB962C8B-B14F-4D97-AF65-F5344CB8AC3E}">
        <p14:creationId xmlns:p14="http://schemas.microsoft.com/office/powerpoint/2010/main" val="439187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Summary of Recommendations</a:t>
            </a:r>
            <a:endParaRPr lang="en-US" dirty="0"/>
          </a:p>
        </p:txBody>
      </p:sp>
      <p:sp>
        <p:nvSpPr>
          <p:cNvPr id="3" name="Title 2"/>
          <p:cNvSpPr>
            <a:spLocks noGrp="1"/>
          </p:cNvSpPr>
          <p:nvPr>
            <p:ph type="title"/>
          </p:nvPr>
        </p:nvSpPr>
        <p:spPr/>
        <p:txBody>
          <a:bodyPr/>
          <a:lstStyle/>
          <a:p>
            <a:r>
              <a:rPr lang="en-US" dirty="0" smtClean="0"/>
              <a:t>Executive Summary</a:t>
            </a:r>
            <a:endParaRPr lang="en-US" dirty="0"/>
          </a:p>
        </p:txBody>
      </p:sp>
      <p:sp>
        <p:nvSpPr>
          <p:cNvPr id="4" name="Content Placeholder 2"/>
          <p:cNvSpPr txBox="1">
            <a:spLocks/>
          </p:cNvSpPr>
          <p:nvPr/>
        </p:nvSpPr>
        <p:spPr>
          <a:xfrm>
            <a:off x="152401" y="1524000"/>
            <a:ext cx="8229599" cy="5105400"/>
          </a:xfrm>
          <a:prstGeom prst="rect">
            <a:avLst/>
          </a:prstGeom>
        </p:spPr>
        <p:txBody>
          <a:bodyPr>
            <a:normAutofit/>
          </a:bodyPr>
          <a:lstStyle/>
          <a:p>
            <a:pPr marL="457200" lvl="0" eaLnBrk="0" fontAlgn="base" hangingPunct="0">
              <a:spcBef>
                <a:spcPct val="20000"/>
              </a:spcBef>
              <a:spcAft>
                <a:spcPct val="0"/>
              </a:spcAft>
              <a:buClr>
                <a:srgbClr val="F80021"/>
              </a:buClr>
              <a:buSzPct val="100000"/>
              <a:defRPr/>
            </a:pPr>
            <a:r>
              <a:rPr lang="en-US" sz="2400" dirty="0">
                <a:solidFill>
                  <a:srgbClr val="010204"/>
                </a:solidFill>
              </a:rPr>
              <a:t>Based on the interviews and data provided by </a:t>
            </a:r>
            <a:r>
              <a:rPr lang="en-US" sz="2400" dirty="0" err="1">
                <a:solidFill>
                  <a:srgbClr val="010204"/>
                </a:solidFill>
              </a:rPr>
              <a:t>${CustomerName}</a:t>
            </a:r>
            <a:r>
              <a:rPr lang="en-US" sz="2400" dirty="0">
                <a:solidFill>
                  <a:srgbClr val="010204"/>
                </a:solidFill>
              </a:rPr>
              <a:t>, an action plan and recommendations were created to address their specific stated issues and goals during the onsite workshop</a:t>
            </a:r>
            <a:r>
              <a:rPr lang="en-US" sz="2400" dirty="0" smtClean="0">
                <a:solidFill>
                  <a:srgbClr val="010204"/>
                </a:solidFill>
              </a:rPr>
              <a:t>.</a:t>
            </a:r>
          </a:p>
          <a:p>
            <a:pPr marL="457200" lvl="0" eaLnBrk="0" fontAlgn="base" hangingPunct="0">
              <a:spcBef>
                <a:spcPct val="20000"/>
              </a:spcBef>
              <a:spcAft>
                <a:spcPct val="0"/>
              </a:spcAft>
              <a:buClr>
                <a:srgbClr val="F80021"/>
              </a:buClr>
              <a:buSzPct val="100000"/>
              <a:defRPr/>
            </a:pPr>
            <a:endParaRPr lang="en-US" sz="2400" dirty="0">
              <a:solidFill>
                <a:srgbClr val="010204"/>
              </a:solidFill>
            </a:endParaRPr>
          </a:p>
          <a:p>
            <a:pPr marL="457200" lvl="0" eaLnBrk="0" fontAlgn="base" hangingPunct="0">
              <a:spcBef>
                <a:spcPct val="20000"/>
              </a:spcBef>
              <a:spcAft>
                <a:spcPct val="0"/>
              </a:spcAft>
              <a:buClr>
                <a:srgbClr val="F80021"/>
              </a:buClr>
              <a:buSzPct val="100000"/>
              <a:defRPr/>
            </a:pPr>
            <a:r>
              <a:rPr lang="en-US" sz="2400" dirty="0" smtClean="0">
                <a:solidFill>
                  <a:srgbClr val="010204"/>
                </a:solidFill>
              </a:rPr>
              <a:t>The </a:t>
            </a:r>
            <a:r>
              <a:rPr lang="en-US" sz="2400" dirty="0">
                <a:solidFill>
                  <a:srgbClr val="010204"/>
                </a:solidFill>
              </a:rPr>
              <a:t>summary of recommendations is </a:t>
            </a:r>
            <a:r>
              <a:rPr lang="en-US" sz="2400" dirty="0" smtClean="0">
                <a:solidFill>
                  <a:srgbClr val="010204"/>
                </a:solidFill>
              </a:rPr>
              <a:t>given on the next slide. It is sorted by </a:t>
            </a:r>
            <a:r>
              <a:rPr lang="en-US" sz="2400" dirty="0">
                <a:solidFill>
                  <a:srgbClr val="010204"/>
                </a:solidFill>
              </a:rPr>
              <a:t>importance and suggested timeline:</a:t>
            </a:r>
            <a:endParaRPr lang="en-US" sz="2800" dirty="0" smtClean="0">
              <a:solidFill>
                <a:srgbClr val="010204"/>
              </a:solidFill>
              <a:latin typeface="+mn-lt"/>
            </a:endParaRPr>
          </a:p>
        </p:txBody>
      </p:sp>
    </p:spTree>
    <p:extLst>
      <p:ext uri="{BB962C8B-B14F-4D97-AF65-F5344CB8AC3E}">
        <p14:creationId xmlns:p14="http://schemas.microsoft.com/office/powerpoint/2010/main" val="3787627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Summary of Recommendations (contd.)</a:t>
            </a:r>
            <a:endParaRPr lang="en-US" dirty="0"/>
          </a:p>
        </p:txBody>
      </p:sp>
      <p:sp>
        <p:nvSpPr>
          <p:cNvPr id="3" name="Title 2"/>
          <p:cNvSpPr>
            <a:spLocks noGrp="1"/>
          </p:cNvSpPr>
          <p:nvPr>
            <p:ph type="title"/>
          </p:nvPr>
        </p:nvSpPr>
        <p:spPr/>
        <p:txBody>
          <a:bodyPr/>
          <a:lstStyle/>
          <a:p>
            <a:r>
              <a:rPr lang="en-US" dirty="0" smtClean="0"/>
              <a:t>Executive Summary</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012435"/>
              </p:ext>
            </p:extLst>
          </p:nvPr>
        </p:nvGraphicFramePr>
        <p:xfrm>
          <a:off x="628026" y="1446306"/>
          <a:ext cx="7913544" cy="1483360"/>
        </p:xfrm>
        <a:graphic>
          <a:graphicData uri="http://schemas.openxmlformats.org/drawingml/2006/table">
            <a:tbl>
              <a:tblPr firstRow="1" bandRow="1">
                <a:tableStyleId>{5C22544A-7EE6-4342-B048-85BDC9FD1C3A}</a:tableStyleId>
              </a:tblPr>
              <a:tblGrid>
                <a:gridCol w="2637848"/>
                <a:gridCol w="2637848"/>
                <a:gridCol w="2637848"/>
              </a:tblGrid>
              <a:tr h="370840">
                <a:tc>
                  <a:txBody>
                    <a:bodyPr/>
                    <a:lstStyle/>
                    <a:p>
                      <a:r>
                        <a:rPr lang="en-US" sz="1600" dirty="0" smtClean="0"/>
                        <a:t>Observation</a:t>
                      </a:r>
                      <a:endParaRPr lang="en-US" sz="1600" dirty="0"/>
                    </a:p>
                  </a:txBody>
                  <a:tcPr/>
                </a:tc>
                <a:tc>
                  <a:txBody>
                    <a:bodyPr/>
                    <a:lstStyle/>
                    <a:p>
                      <a:r>
                        <a:rPr lang="en-US" sz="1600" dirty="0" smtClean="0"/>
                        <a:t>Impact</a:t>
                      </a:r>
                      <a:endParaRPr lang="en-US" sz="1600" dirty="0"/>
                    </a:p>
                  </a:txBody>
                  <a:tcPr/>
                </a:tc>
                <a:tc>
                  <a:txBody>
                    <a:bodyPr/>
                    <a:lstStyle/>
                    <a:p>
                      <a:r>
                        <a:rPr lang="en-US" sz="1600" dirty="0" smtClean="0"/>
                        <a:t>Timeline</a:t>
                      </a:r>
                      <a:endParaRPr lang="en-US" sz="1600" dirty="0"/>
                    </a:p>
                  </a:txBody>
                  <a:tcPr/>
                </a:tc>
              </a:tr>
              <a:tr h="370840">
                <a:tc>
                  <a:txBody>
                    <a:bodyPr/>
                    <a:lstStyle/>
                    <a:p>
                      <a:r>
                        <a:rPr lang="en-US" sz="1600" dirty="0" err="1" smtClean="0"/>
                        <a:t>${RedObserv}</a:t>
                      </a:r>
                      <a:endParaRPr lang="en-US" sz="1600" dirty="0"/>
                    </a:p>
                  </a:txBody>
                  <a:tcPr>
                    <a:solidFill>
                      <a:schemeClr val="accent1">
                        <a:lumMod val="40000"/>
                        <a:lumOff val="60000"/>
                      </a:schemeClr>
                    </a:solidFill>
                  </a:tcPr>
                </a:tc>
                <a:tc>
                  <a:txBody>
                    <a:bodyPr/>
                    <a:lstStyle/>
                    <a:p>
                      <a:r>
                        <a:rPr lang="en-US" sz="1600" dirty="0" err="1" smtClean="0"/>
                        <a:t>${RedImpact}</a:t>
                      </a:r>
                      <a:endParaRPr lang="en-US" sz="1600" dirty="0"/>
                    </a:p>
                  </a:txBody>
                  <a:tcPr>
                    <a:solidFill>
                      <a:schemeClr val="accent1">
                        <a:lumMod val="40000"/>
                        <a:lumOff val="60000"/>
                      </a:schemeClr>
                    </a:solidFill>
                  </a:tcPr>
                </a:tc>
                <a:tc>
                  <a:txBody>
                    <a:bodyPr/>
                    <a:lstStyle/>
                    <a:p>
                      <a:r>
                        <a:rPr lang="en-US" sz="1600" dirty="0" smtClean="0"/>
                        <a:t>Immediately</a:t>
                      </a:r>
                      <a:endParaRPr lang="en-US" sz="1600" dirty="0"/>
                    </a:p>
                  </a:txBody>
                  <a:tcPr>
                    <a:solidFill>
                      <a:schemeClr val="accent1">
                        <a:lumMod val="40000"/>
                        <a:lumOff val="6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${YellowObserv}</a:t>
                      </a:r>
                    </a:p>
                  </a:txBody>
                  <a:tcPr>
                    <a:solidFill>
                      <a:srgbClr val="FFFF9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${YellowImpact}</a:t>
                      </a:r>
                    </a:p>
                  </a:txBody>
                  <a:tcPr>
                    <a:solidFill>
                      <a:srgbClr val="FFFF99"/>
                    </a:solidFill>
                  </a:tcPr>
                </a:tc>
                <a:tc>
                  <a:txBody>
                    <a:bodyPr/>
                    <a:lstStyle/>
                    <a:p>
                      <a:r>
                        <a:rPr lang="en-US" sz="1600" dirty="0" smtClean="0"/>
                        <a:t>Within the next 3 months</a:t>
                      </a:r>
                      <a:endParaRPr lang="en-US" sz="1600" dirty="0"/>
                    </a:p>
                  </a:txBody>
                  <a:tcPr>
                    <a:solidFill>
                      <a:srgbClr val="FFFF99"/>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${GreenObserv}</a:t>
                      </a:r>
                    </a:p>
                  </a:txBody>
                  <a:tcP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${GreenImpact}</a:t>
                      </a:r>
                    </a:p>
                  </a:txBody>
                  <a:tcPr>
                    <a:solidFill>
                      <a:srgbClr val="92D050"/>
                    </a:solidFill>
                  </a:tcPr>
                </a:tc>
                <a:tc>
                  <a:txBody>
                    <a:bodyPr/>
                    <a:lstStyle/>
                    <a:p>
                      <a:r>
                        <a:rPr lang="en-US" sz="1600" dirty="0" smtClean="0"/>
                        <a:t>Within the next 6 months</a:t>
                      </a:r>
                      <a:endParaRPr lang="en-US" sz="1600" dirty="0"/>
                    </a:p>
                  </a:txBody>
                  <a:tcPr>
                    <a:solidFill>
                      <a:srgbClr val="92D050"/>
                    </a:solidFill>
                  </a:tcPr>
                </a:tc>
              </a:tr>
            </a:tbl>
          </a:graphicData>
        </a:graphic>
      </p:graphicFrame>
    </p:spTree>
    <p:extLst>
      <p:ext uri="{BB962C8B-B14F-4D97-AF65-F5344CB8AC3E}">
        <p14:creationId xmlns:p14="http://schemas.microsoft.com/office/powerpoint/2010/main" val="740474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pPr algn="ctr"/>
            <a:r>
              <a:rPr lang="en-US" dirty="0" smtClean="0"/>
              <a:t>Wellness Assessment</a:t>
            </a:r>
          </a:p>
          <a:p>
            <a:pPr algn="ctr"/>
            <a:r>
              <a:rPr lang="en-US" dirty="0" smtClean="0"/>
              <a:t>Description</a:t>
            </a:r>
            <a:endParaRPr lang="en-US" dirty="0"/>
          </a:p>
        </p:txBody>
      </p:sp>
    </p:spTree>
    <p:extLst>
      <p:ext uri="{BB962C8B-B14F-4D97-AF65-F5344CB8AC3E}">
        <p14:creationId xmlns:p14="http://schemas.microsoft.com/office/powerpoint/2010/main" val="2654537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Enablement Deck Template-121001">
  <a:themeElements>
    <a:clrScheme name="Commvault">
      <a:dk1>
        <a:sysClr val="windowText" lastClr="000000"/>
      </a:dk1>
      <a:lt1>
        <a:sysClr val="window" lastClr="FFFFFF"/>
      </a:lt1>
      <a:dk2>
        <a:srgbClr val="000000"/>
      </a:dk2>
      <a:lt2>
        <a:srgbClr val="F8F8F8"/>
      </a:lt2>
      <a:accent1>
        <a:srgbClr val="FF0000"/>
      </a:accent1>
      <a:accent2>
        <a:srgbClr val="C00000"/>
      </a:accent2>
      <a:accent3>
        <a:srgbClr val="800000"/>
      </a:accent3>
      <a:accent4>
        <a:srgbClr val="808080"/>
      </a:accent4>
      <a:accent5>
        <a:srgbClr val="5F5F5F"/>
      </a:accent5>
      <a:accent6>
        <a:srgbClr val="4D4D4D"/>
      </a:accent6>
      <a:hlink>
        <a:srgbClr val="FF0000"/>
      </a:hlink>
      <a:folHlink>
        <a:srgbClr val="60606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Enablement Deck Template- Simpana 10- Feb13</Template>
  <TotalTime>2196</TotalTime>
  <Words>2514</Words>
  <Application>Microsoft Office PowerPoint</Application>
  <PresentationFormat>On-screen Show (4:3)</PresentationFormat>
  <Paragraphs>316</Paragraphs>
  <Slides>49</Slides>
  <Notes>7</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Enablement Deck Template-121001</vt:lpstr>
      <vt:lpstr>PowerPoint Presentation</vt:lpstr>
      <vt:lpstr>Agenda</vt:lpstr>
      <vt:lpstr>PowerPoint Presentation</vt:lpstr>
      <vt:lpstr>Executive Summary</vt:lpstr>
      <vt:lpstr>Executive Summary</vt:lpstr>
      <vt:lpstr>Executive Summary</vt:lpstr>
      <vt:lpstr>Executive Summary</vt:lpstr>
      <vt:lpstr>Executive Summary</vt:lpstr>
      <vt:lpstr>PowerPoint Presentation</vt:lpstr>
      <vt:lpstr>Wellness Assessment Description</vt:lpstr>
      <vt:lpstr>Wellness Assessment Description</vt:lpstr>
      <vt:lpstr>Wellness Assessment Description</vt:lpstr>
      <vt:lpstr>Wellness Assessment Description</vt:lpstr>
      <vt:lpstr>Wellness Assessment Description</vt:lpstr>
      <vt:lpstr>Wellness Assessment Description</vt:lpstr>
      <vt:lpstr>Wellness Assessment Description</vt:lpstr>
      <vt:lpstr>PowerPoint Presentation</vt:lpstr>
      <vt:lpstr>Action Plan and Roadmap</vt:lpstr>
      <vt:lpstr>Action Plan and Roadmap</vt:lpstr>
      <vt:lpstr>Action Plan and Roadmap</vt:lpstr>
      <vt:lpstr>Action Plan and Roadmap</vt:lpstr>
      <vt:lpstr>PowerPoint Presentation</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Detailed Findings/Analysis</vt:lpstr>
      <vt:lpstr>PowerPoint Presentation</vt:lpstr>
      <vt:lpstr>Remediation Plan</vt:lpstr>
      <vt:lpstr>Remediation Plan</vt:lpstr>
      <vt:lpstr>Remediation Plan</vt:lpstr>
      <vt:lpstr>Thank You!</vt:lpstr>
    </vt:vector>
  </TitlesOfParts>
  <Manager>David West</Manager>
  <Company>CommVault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Rettberg</dc:creator>
  <cp:lastModifiedBy>Arya S</cp:lastModifiedBy>
  <cp:revision>118</cp:revision>
  <dcterms:created xsi:type="dcterms:W3CDTF">2013-04-02T19:29:10Z</dcterms:created>
  <dcterms:modified xsi:type="dcterms:W3CDTF">2016-01-12T11:27:43Z</dcterms:modified>
</cp:coreProperties>
</file>