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9" r:id="rId1"/>
  </p:sldMasterIdLst>
  <p:notesMasterIdLst>
    <p:notesMasterId r:id="rId13"/>
  </p:notesMasterIdLst>
  <p:handoutMasterIdLst>
    <p:handoutMasterId r:id="rId14"/>
  </p:handoutMasterIdLst>
  <p:sldIdLst>
    <p:sldId id="359" r:id="rId2"/>
    <p:sldId id="355" r:id="rId3"/>
    <p:sldId id="362" r:id="rId4"/>
    <p:sldId id="357" r:id="rId5"/>
    <p:sldId id="358" r:id="rId6"/>
    <p:sldId id="370" r:id="rId7"/>
    <p:sldId id="372" r:id="rId8"/>
    <p:sldId id="373" r:id="rId9"/>
    <p:sldId id="375" r:id="rId10"/>
    <p:sldId id="376" r:id="rId11"/>
    <p:sldId id="37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nablement Deck Template" id="{D3577F79-E0A5-4438-BF6B-618D66DF7C87}">
          <p14:sldIdLst>
            <p14:sldId id="359"/>
            <p14:sldId id="355"/>
            <p14:sldId id="362"/>
            <p14:sldId id="357"/>
            <p14:sldId id="358"/>
            <p14:sldId id="370"/>
            <p14:sldId id="372"/>
            <p14:sldId id="373"/>
          </p14:sldIdLst>
        </p14:section>
        <p14:section name="Untitled Section" id="{08527F5E-E297-4463-9B17-A7C04B3907AF}">
          <p14:sldIdLst>
            <p14:sldId id="375"/>
            <p14:sldId id="376"/>
            <p14:sldId id="377"/>
          </p14:sldIdLst>
        </p14:section>
        <p14:section name="Topic Dividers" id="{8E83A381-516D-4ED9-BBA4-2E3305CF23E0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766">
          <p15:clr>
            <a:srgbClr val="A4A3A4"/>
          </p15:clr>
        </p15:guide>
        <p15:guide id="2" orient="horz" pos="1953">
          <p15:clr>
            <a:srgbClr val="A4A3A4"/>
          </p15:clr>
        </p15:guide>
        <p15:guide id="3" orient="horz" pos="595">
          <p15:clr>
            <a:srgbClr val="A4A3A4"/>
          </p15:clr>
        </p15:guide>
        <p15:guide id="4" pos="52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2BB"/>
    <a:srgbClr val="ADAFAA"/>
    <a:srgbClr val="E31838"/>
    <a:srgbClr val="4D4D4D"/>
    <a:srgbClr val="FFFFFF"/>
    <a:srgbClr val="A8ADB4"/>
    <a:srgbClr val="CE1126"/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39" autoAdjust="0"/>
    <p:restoredTop sz="89701" autoAdjust="0"/>
  </p:normalViewPr>
  <p:slideViewPr>
    <p:cSldViewPr snapToGrid="0" snapToObjects="1">
      <p:cViewPr varScale="1">
        <p:scale>
          <a:sx n="98" d="100"/>
          <a:sy n="98" d="100"/>
        </p:scale>
        <p:origin x="-468" y="-90"/>
      </p:cViewPr>
      <p:guideLst>
        <p:guide orient="horz" pos="766"/>
        <p:guide orient="horz" pos="1953"/>
        <p:guide orient="horz" pos="595"/>
        <p:guide pos="52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-378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Backued-up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GB Past Month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Backued-up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Backup Jobs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F82BB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233920"/>
        <c:axId val="55240192"/>
      </c:barChart>
      <c:catAx>
        <c:axId val="552339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Job </a:t>
                </a:r>
                <a:r>
                  <a:rPr lang="en-US" dirty="0" smtClean="0"/>
                  <a:t>Id</a:t>
                </a:r>
                <a:r>
                  <a:rPr lang="en-US" baseline="0" dirty="0" smtClean="0"/>
                  <a:t> (Client name)</a:t>
                </a:r>
                <a:endParaRPr lang="en-US" dirty="0"/>
              </a:p>
            </c:rich>
          </c:tx>
          <c:layout/>
          <c:overlay val="0"/>
        </c:title>
        <c:majorTickMark val="out"/>
        <c:minorTickMark val="none"/>
        <c:tickLblPos val="nextTo"/>
        <c:crossAx val="55240192"/>
        <c:crosses val="autoZero"/>
        <c:auto val="1"/>
        <c:lblAlgn val="ctr"/>
        <c:lblOffset val="100"/>
        <c:noMultiLvlLbl val="0"/>
      </c:catAx>
      <c:valAx>
        <c:axId val="552401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MB/s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233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F82BB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773440"/>
        <c:axId val="55775616"/>
      </c:barChart>
      <c:catAx>
        <c:axId val="55773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Job Id (Client name)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5775616"/>
        <c:crosses val="autoZero"/>
        <c:auto val="1"/>
        <c:lblAlgn val="ctr"/>
        <c:lblOffset val="100"/>
        <c:noMultiLvlLbl val="0"/>
      </c:catAx>
      <c:valAx>
        <c:axId val="55775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Hours</a:t>
                </a:r>
              </a:p>
            </c:rich>
          </c:tx>
          <c:layout>
            <c:manualLayout>
              <c:xMode val="edge"/>
              <c:yMode val="edge"/>
              <c:x val="1.8188046170296616E-2"/>
              <c:y val="0.3545149707279677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55773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F82BB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792768"/>
        <c:axId val="55794688"/>
      </c:barChart>
      <c:catAx>
        <c:axId val="557927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Job Id (Client name)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5794688"/>
        <c:crosses val="autoZero"/>
        <c:auto val="1"/>
        <c:lblAlgn val="ctr"/>
        <c:lblOffset val="100"/>
        <c:noMultiLvlLbl val="0"/>
      </c:catAx>
      <c:valAx>
        <c:axId val="557946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MB/s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5792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F82BB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112256"/>
        <c:axId val="56114176"/>
      </c:barChart>
      <c:catAx>
        <c:axId val="56112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Clients</a:t>
                </a:r>
                <a:endParaRPr lang="en-US" dirty="0"/>
              </a:p>
            </c:rich>
          </c:tx>
          <c:layout/>
          <c:overlay val="0"/>
        </c:title>
        <c:majorTickMark val="out"/>
        <c:minorTickMark val="none"/>
        <c:tickLblPos val="nextTo"/>
        <c:crossAx val="56114176"/>
        <c:crosses val="autoZero"/>
        <c:auto val="1"/>
        <c:lblAlgn val="ctr"/>
        <c:lblOffset val="100"/>
        <c:noMultiLvlLbl val="0"/>
      </c:catAx>
      <c:valAx>
        <c:axId val="561141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Failure</a:t>
                </a:r>
                <a:r>
                  <a:rPr lang="en-US" baseline="0" dirty="0" smtClean="0"/>
                  <a:t> Count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112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F82BB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177024"/>
        <c:axId val="56178944"/>
      </c:barChart>
      <c:catAx>
        <c:axId val="56177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Clients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6178944"/>
        <c:crosses val="autoZero"/>
        <c:auto val="1"/>
        <c:lblAlgn val="ctr"/>
        <c:lblOffset val="100"/>
        <c:noMultiLvlLbl val="0"/>
      </c:catAx>
      <c:valAx>
        <c:axId val="561789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MB/s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177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F82BB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196480"/>
        <c:axId val="56206848"/>
      </c:barChart>
      <c:catAx>
        <c:axId val="56196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Clients (Weekly)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6206848"/>
        <c:crosses val="autoZero"/>
        <c:auto val="1"/>
        <c:lblAlgn val="ctr"/>
        <c:lblOffset val="100"/>
        <c:noMultiLvlLbl val="0"/>
      </c:catAx>
      <c:valAx>
        <c:axId val="562068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MB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196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Count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Backued-up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FB384-E47D-6D4C-BA90-32D4A6E07230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49DB2-C64A-7C44-ADE6-1A67B5C564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868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0EDF-1C59-C646-AB8C-90F2EAE75BE3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17E47-D0A6-FA44-B055-CCD79A01EB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90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7E47-D0A6-FA44-B055-CCD79A01EB5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26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Simpana 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5791200" cy="5184576"/>
          </a:xfrm>
        </p:spPr>
        <p:txBody>
          <a:bodyPr/>
          <a:lstStyle>
            <a:lvl1pPr marL="457200" indent="-457200">
              <a:buClr>
                <a:srgbClr val="CE1126"/>
              </a:buClr>
              <a:buFont typeface="Wingdings" pitchFamily="2" charset="2"/>
              <a:buChar char="§"/>
              <a:defRPr sz="2800"/>
            </a:lvl1pPr>
            <a:lvl2pPr marL="800100" indent="-342900">
              <a:buClr>
                <a:srgbClr val="C00000"/>
              </a:buClr>
              <a:buFont typeface="Courier New"/>
              <a:buChar char="o"/>
              <a:defRPr sz="2400"/>
            </a:lvl2pPr>
            <a:lvl3pPr marL="1257300" indent="-342900">
              <a:buClr>
                <a:srgbClr val="C00000"/>
              </a:buClr>
              <a:buFont typeface="Wingdings" pitchFamily="2" charset="2"/>
              <a:buChar char="§"/>
              <a:defRPr sz="2000"/>
            </a:lvl3pPr>
            <a:lvl4pPr marL="1657350" indent="-285750">
              <a:buClr>
                <a:srgbClr val="C00000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C00000"/>
              </a:buClr>
              <a:buFont typeface="Wingdings" pitchFamily="2" charset="2"/>
              <a:buChar char="§"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1" y="188640"/>
            <a:ext cx="7255731" cy="360040"/>
          </a:xfrm>
        </p:spPr>
        <p:txBody>
          <a:bodyPr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20451" y="548680"/>
            <a:ext cx="6986801" cy="3600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>
              <a:buNone/>
              <a:defRPr lang="en-US" sz="2000" dirty="0">
                <a:solidFill>
                  <a:srgbClr val="CE1126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Slide Subtitle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2911" y="0"/>
            <a:ext cx="90740" cy="6858000"/>
          </a:xfrm>
          <a:prstGeom prst="rect">
            <a:avLst/>
          </a:prstGeom>
          <a:solidFill>
            <a:srgbClr val="E3183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48" y="0"/>
            <a:ext cx="87663" cy="6858000"/>
          </a:xfrm>
          <a:prstGeom prst="rect">
            <a:avLst/>
          </a:prstGeom>
          <a:solidFill>
            <a:srgbClr val="ADAFAA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252" y="284389"/>
            <a:ext cx="1529244" cy="252957"/>
          </a:xfrm>
          <a:prstGeom prst="rect">
            <a:avLst/>
          </a:prstGeom>
        </p:spPr>
      </p:pic>
      <p:pic>
        <p:nvPicPr>
          <p:cNvPr id="8" name="Picture 7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775" y="4170110"/>
            <a:ext cx="2516050" cy="258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02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1" y="188640"/>
            <a:ext cx="7255731" cy="360040"/>
          </a:xfrm>
        </p:spPr>
        <p:txBody>
          <a:bodyPr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20451" y="548680"/>
            <a:ext cx="6986801" cy="3600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>
              <a:buNone/>
              <a:defRPr lang="en-US" sz="2000" dirty="0">
                <a:solidFill>
                  <a:srgbClr val="CE1126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Slide Subtitle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2911" y="0"/>
            <a:ext cx="90740" cy="6858000"/>
          </a:xfrm>
          <a:prstGeom prst="rect">
            <a:avLst/>
          </a:prstGeom>
          <a:solidFill>
            <a:srgbClr val="E3183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48" y="0"/>
            <a:ext cx="87663" cy="6858000"/>
          </a:xfrm>
          <a:prstGeom prst="rect">
            <a:avLst/>
          </a:prstGeom>
          <a:solidFill>
            <a:srgbClr val="ADAFAA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252" y="284389"/>
            <a:ext cx="1529244" cy="25295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1099457" y="1417098"/>
            <a:ext cx="6875463" cy="838200"/>
          </a:xfrm>
          <a:prstGeom prst="roundRect">
            <a:avLst/>
          </a:prstGeom>
          <a:solidFill>
            <a:srgbClr val="CE1126"/>
          </a:solidFill>
          <a:ln w="38100" cap="rnd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Topic 1</a:t>
            </a:r>
            <a:endParaRPr lang="en-US" dirty="0"/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099457" y="2387592"/>
            <a:ext cx="6875463" cy="838200"/>
          </a:xfrm>
          <a:prstGeom prst="roundRect">
            <a:avLst/>
          </a:prstGeom>
          <a:solidFill>
            <a:srgbClr val="CE1126"/>
          </a:solidFill>
          <a:ln w="38100" cap="rnd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Topic 2</a:t>
            </a:r>
            <a:endParaRPr lang="en-US" dirty="0"/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099457" y="3335859"/>
            <a:ext cx="6875463" cy="838200"/>
          </a:xfrm>
          <a:prstGeom prst="roundRect">
            <a:avLst/>
          </a:prstGeom>
          <a:solidFill>
            <a:srgbClr val="CE1126"/>
          </a:solidFill>
          <a:ln w="38100" cap="rnd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Topic 3</a:t>
            </a:r>
            <a:endParaRPr lang="en-US" dirty="0"/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099457" y="4326459"/>
            <a:ext cx="6875463" cy="838200"/>
          </a:xfrm>
          <a:prstGeom prst="roundRect">
            <a:avLst/>
          </a:prstGeom>
          <a:solidFill>
            <a:srgbClr val="CE1126"/>
          </a:solidFill>
          <a:ln w="38100" cap="rnd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Topic 4</a:t>
            </a:r>
            <a:endParaRPr lang="en-US" dirty="0"/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099457" y="5317059"/>
            <a:ext cx="6875463" cy="838200"/>
          </a:xfrm>
          <a:prstGeom prst="roundRect">
            <a:avLst/>
          </a:prstGeom>
          <a:solidFill>
            <a:srgbClr val="CE1126"/>
          </a:solidFill>
          <a:ln w="38100" cap="rnd">
            <a:solidFill>
              <a:schemeClr val="bg1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Topic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681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077200" cy="5184576"/>
          </a:xfrm>
        </p:spPr>
        <p:txBody>
          <a:bodyPr/>
          <a:lstStyle>
            <a:lvl1pPr marL="457200" indent="-457200">
              <a:buClr>
                <a:srgbClr val="CE1126"/>
              </a:buClr>
              <a:buFont typeface="Wingdings" pitchFamily="2" charset="2"/>
              <a:buChar char="§"/>
              <a:defRPr sz="2800"/>
            </a:lvl1pPr>
            <a:lvl2pPr marL="800100" indent="-342900">
              <a:buClr>
                <a:srgbClr val="C00000"/>
              </a:buClr>
              <a:buFont typeface="Courier New"/>
              <a:buChar char="o"/>
              <a:defRPr sz="2400"/>
            </a:lvl2pPr>
            <a:lvl3pPr marL="1257300" indent="-342900">
              <a:buClr>
                <a:srgbClr val="C00000"/>
              </a:buClr>
              <a:buFont typeface="Wingdings" pitchFamily="2" charset="2"/>
              <a:buChar char="§"/>
              <a:defRPr sz="2000"/>
            </a:lvl3pPr>
            <a:lvl4pPr marL="1657350" indent="-285750">
              <a:buClr>
                <a:srgbClr val="C00000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C00000"/>
              </a:buClr>
              <a:buFont typeface="Wingdings" pitchFamily="2" charset="2"/>
              <a:buChar char="§"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1" y="188640"/>
            <a:ext cx="7255731" cy="360040"/>
          </a:xfrm>
        </p:spPr>
        <p:txBody>
          <a:bodyPr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20451" y="548680"/>
            <a:ext cx="6986801" cy="3600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>
              <a:buNone/>
              <a:defRPr lang="en-US" sz="2000" dirty="0">
                <a:solidFill>
                  <a:srgbClr val="CE1126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Slide Subtitle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252" y="284389"/>
            <a:ext cx="1529244" cy="25295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52911" y="0"/>
            <a:ext cx="90740" cy="6858000"/>
          </a:xfrm>
          <a:prstGeom prst="rect">
            <a:avLst/>
          </a:prstGeom>
          <a:solidFill>
            <a:srgbClr val="E3183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48" y="0"/>
            <a:ext cx="87663" cy="6858000"/>
          </a:xfrm>
          <a:prstGeom prst="rect">
            <a:avLst/>
          </a:prstGeom>
          <a:solidFill>
            <a:srgbClr val="ADAFAA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693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and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/>
          <p:cNvSpPr>
            <a:spLocks noGrp="1"/>
          </p:cNvSpPr>
          <p:nvPr>
            <p:ph idx="1"/>
          </p:nvPr>
        </p:nvSpPr>
        <p:spPr>
          <a:xfrm>
            <a:off x="457200" y="1196751"/>
            <a:ext cx="3970784" cy="5184577"/>
          </a:xfrm>
        </p:spPr>
        <p:txBody>
          <a:bodyPr/>
          <a:lstStyle>
            <a:lvl1pPr marL="457200" indent="-457200">
              <a:buClr>
                <a:srgbClr val="CE1126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</a:defRPr>
            </a:lvl1pPr>
            <a:lvl2pPr marL="742950" indent="-285750">
              <a:buClr>
                <a:srgbClr val="C00000"/>
              </a:buClr>
              <a:buFont typeface="Courier New"/>
              <a:buChar char="o"/>
              <a:defRPr sz="2400">
                <a:solidFill>
                  <a:schemeClr val="tx1"/>
                </a:solidFill>
              </a:defRPr>
            </a:lvl2pPr>
            <a:lvl3pPr marL="1143000" indent="-228600">
              <a:buClr>
                <a:srgbClr val="C000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</a:defRPr>
            </a:lvl3pPr>
            <a:lvl4pPr marL="1600200" indent="-228600">
              <a:buClr>
                <a:srgbClr val="C00000"/>
              </a:buClr>
              <a:buFont typeface="Arial"/>
              <a:buChar char="•"/>
              <a:defRPr sz="1800">
                <a:solidFill>
                  <a:schemeClr val="tx1"/>
                </a:solidFill>
              </a:defRPr>
            </a:lvl4pPr>
            <a:lvl5pPr marL="2057400" indent="-228600">
              <a:buClr>
                <a:srgbClr val="C00000"/>
              </a:buClr>
              <a:buFont typeface="Courier New"/>
              <a:buChar char="o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7" name="Picture Placeholder 46"/>
          <p:cNvSpPr>
            <a:spLocks noGrp="1"/>
          </p:cNvSpPr>
          <p:nvPr>
            <p:ph type="pic" sz="quarter" idx="11" hasCustomPrompt="1"/>
          </p:nvPr>
        </p:nvSpPr>
        <p:spPr>
          <a:xfrm>
            <a:off x="4643438" y="1196751"/>
            <a:ext cx="4105275" cy="5184577"/>
          </a:xfrm>
        </p:spPr>
        <p:txBody>
          <a:bodyPr/>
          <a:lstStyle>
            <a:lvl1pPr marL="0" indent="0">
              <a:buNone/>
              <a:defRPr sz="2400" i="1"/>
            </a:lvl1pPr>
          </a:lstStyle>
          <a:p>
            <a:r>
              <a:rPr lang="en-US" dirty="0" smtClean="0"/>
              <a:t>Graphic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251521" y="188640"/>
            <a:ext cx="7255731" cy="360040"/>
          </a:xfrm>
        </p:spPr>
        <p:txBody>
          <a:bodyPr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Slide Title</a:t>
            </a:r>
            <a:endParaRPr lang="en-GB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20451" y="548680"/>
            <a:ext cx="6986801" cy="3600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>
              <a:buNone/>
              <a:defRPr lang="en-US" sz="2000" dirty="0">
                <a:solidFill>
                  <a:srgbClr val="CE1126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Slide Subtitle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252" y="284389"/>
            <a:ext cx="1529244" cy="25295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52911" y="0"/>
            <a:ext cx="90740" cy="6858000"/>
          </a:xfrm>
          <a:prstGeom prst="rect">
            <a:avLst/>
          </a:prstGeom>
          <a:solidFill>
            <a:srgbClr val="E3183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48" y="0"/>
            <a:ext cx="87663" cy="6858000"/>
          </a:xfrm>
          <a:prstGeom prst="rect">
            <a:avLst/>
          </a:prstGeom>
          <a:solidFill>
            <a:srgbClr val="ADAFAA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96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20451" y="548680"/>
            <a:ext cx="7075885" cy="36004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>
              <a:buNone/>
              <a:defRPr lang="en-US" sz="2000" dirty="0">
                <a:solidFill>
                  <a:srgbClr val="CE1126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Slide Subtitle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252" y="284389"/>
            <a:ext cx="1529244" cy="252957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251521" y="188640"/>
            <a:ext cx="7344815" cy="360040"/>
          </a:xfrm>
        </p:spPr>
        <p:txBody>
          <a:bodyPr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Slide Title</a:t>
            </a:r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52911" y="0"/>
            <a:ext cx="90740" cy="6858000"/>
          </a:xfrm>
          <a:prstGeom prst="rect">
            <a:avLst/>
          </a:prstGeom>
          <a:solidFill>
            <a:srgbClr val="E31838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148" y="0"/>
            <a:ext cx="87663" cy="6858000"/>
          </a:xfrm>
          <a:prstGeom prst="rect">
            <a:avLst/>
          </a:prstGeom>
          <a:solidFill>
            <a:srgbClr val="ADAFAA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ysClr val="window" lastClr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613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800000"/>
              </a:buCl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EB6E525F-64E6-4E99-A208-1977D714D9E0}" type="datetime1">
              <a:rPr lang="en-US"/>
              <a:pPr>
                <a:defRPr/>
              </a:pPr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A65B2E4F-45A6-4040-A55A-44DDE14D1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22850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4115356A-A4D1-485B-97E7-35D204D8DCA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01/09/2015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23EB15D3-AB4C-41A1-9DF8-D142BA9F6E5E}" type="slidenum">
              <a:rPr lang="en-GB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953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0" r:id="rId2"/>
    <p:sldLayoutId id="2147483662" r:id="rId3"/>
    <p:sldLayoutId id="2147483663" r:id="rId4"/>
    <p:sldLayoutId id="2147483664" r:id="rId5"/>
    <p:sldLayoutId id="214748368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CE112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E1126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1126"/>
        </a:buClr>
        <a:buFont typeface="Courier New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1126"/>
        </a:buClr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1126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1126"/>
        </a:buClr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Protection Environment Summary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${CustomerName}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457199" y="1209675"/>
            <a:ext cx="5934075" cy="1152525"/>
          </a:xfrm>
          <a:prstGeom prst="rightArrow">
            <a:avLst/>
          </a:prstGeom>
          <a:solidFill>
            <a:srgbClr val="4F82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Data Backed up Weekly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391275" y="1401216"/>
            <a:ext cx="19526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${WklyData}</a:t>
            </a:r>
            <a:endParaRPr lang="en-US" sz="3200" dirty="0"/>
          </a:p>
        </p:txBody>
      </p:sp>
      <p:sp>
        <p:nvSpPr>
          <p:cNvPr id="14" name="Right Arrow 13"/>
          <p:cNvSpPr/>
          <p:nvPr/>
        </p:nvSpPr>
        <p:spPr>
          <a:xfrm>
            <a:off x="457198" y="2552700"/>
            <a:ext cx="5934075" cy="1152525"/>
          </a:xfrm>
          <a:prstGeom prst="rightArrow">
            <a:avLst/>
          </a:prstGeom>
          <a:solidFill>
            <a:srgbClr val="4F82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Clients Protected in Solution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391274" y="2744241"/>
            <a:ext cx="19526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${ProtClients}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7067550" y="5057775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25%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81710" y="5057775"/>
            <a:ext cx="61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  <a:r>
              <a:rPr lang="en-US" dirty="0" smtClean="0">
                <a:solidFill>
                  <a:schemeClr val="bg1"/>
                </a:solidFill>
              </a:rPr>
              <a:t>5%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4850" y="3889891"/>
            <a:ext cx="316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Data Protected – Back-End</a:t>
            </a:r>
            <a:endParaRPr lang="en-US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766536226"/>
              </p:ext>
            </p:extLst>
          </p:nvPr>
        </p:nvGraphicFramePr>
        <p:xfrm>
          <a:off x="2535571" y="4311144"/>
          <a:ext cx="3293097" cy="230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3062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077200" cy="428848"/>
          </a:xfrm>
        </p:spPr>
        <p:txBody>
          <a:bodyPr/>
          <a:lstStyle/>
          <a:p>
            <a:r>
              <a:rPr lang="en-US" sz="1800" dirty="0" smtClean="0"/>
              <a:t>List of client types (OSs, DBs, Apps, etc.) with total data volumes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Clients</a:t>
            </a:r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86025762"/>
              </p:ext>
            </p:extLst>
          </p:nvPr>
        </p:nvGraphicFramePr>
        <p:xfrm>
          <a:off x="612742" y="1773382"/>
          <a:ext cx="3876131" cy="4363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384401330"/>
              </p:ext>
            </p:extLst>
          </p:nvPr>
        </p:nvGraphicFramePr>
        <p:xfrm>
          <a:off x="4749659" y="1773382"/>
          <a:ext cx="3710851" cy="4363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2153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Recommendations for the short term for NetBackup</a:t>
            </a:r>
          </a:p>
          <a:p>
            <a:pPr lvl="1"/>
            <a:r>
              <a:rPr lang="en-US" sz="1800" dirty="0" smtClean="0"/>
              <a:t>Discard or Unfreeze frozen media if it exists</a:t>
            </a:r>
          </a:p>
          <a:p>
            <a:pPr lvl="1"/>
            <a:r>
              <a:rPr lang="en-US" sz="1800" dirty="0" smtClean="0"/>
              <a:t>Implement client side deduplication where appropriate</a:t>
            </a:r>
          </a:p>
          <a:p>
            <a:pPr lvl="1"/>
            <a:r>
              <a:rPr lang="en-US" sz="1800" dirty="0" smtClean="0"/>
              <a:t>Implement Synthetic full backups where appropriate</a:t>
            </a:r>
          </a:p>
          <a:p>
            <a:pPr lvl="1"/>
            <a:r>
              <a:rPr lang="en-US" sz="1800" dirty="0" smtClean="0"/>
              <a:t>Other short term recommendations</a:t>
            </a:r>
          </a:p>
          <a:p>
            <a:r>
              <a:rPr lang="en-US" sz="1800" dirty="0" smtClean="0"/>
              <a:t>This should be in conjunction with plans to replace NBU with CV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Term Recommendations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80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Jobs &amp; Completion %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178282" y="1104934"/>
            <a:ext cx="265793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CommVault Average Completion is</a:t>
            </a:r>
          </a:p>
          <a:p>
            <a:pPr algn="ctr"/>
            <a:r>
              <a:rPr lang="en-US" sz="4000" b="1" dirty="0" smtClean="0"/>
              <a:t>95%+</a:t>
            </a:r>
            <a:endParaRPr lang="en-US" sz="4000" b="1" dirty="0"/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0451" y="548680"/>
            <a:ext cx="6986801" cy="360040"/>
          </a:xfrm>
        </p:spPr>
        <p:txBody>
          <a:bodyPr/>
          <a:lstStyle/>
          <a:p>
            <a:r>
              <a:rPr lang="en-US" dirty="0" smtClean="0"/>
              <a:t>Job failures equal unprotected and unnecessary rework</a:t>
            </a:r>
            <a:endParaRPr lang="en-US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727814480"/>
              </p:ext>
            </p:extLst>
          </p:nvPr>
        </p:nvGraphicFramePr>
        <p:xfrm>
          <a:off x="1607127" y="236681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097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25 Highest Backup Performing Jobs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0451" y="548680"/>
            <a:ext cx="7404349" cy="360040"/>
          </a:xfrm>
        </p:spPr>
        <p:txBody>
          <a:bodyPr/>
          <a:lstStyle/>
          <a:p>
            <a:r>
              <a:rPr lang="en-US" dirty="0" smtClean="0"/>
              <a:t>Ensure performance is maintained overtime while scaling</a:t>
            </a:r>
            <a:endParaRPr lang="en-US" dirty="0"/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941580303"/>
              </p:ext>
            </p:extLst>
          </p:nvPr>
        </p:nvGraphicFramePr>
        <p:xfrm>
          <a:off x="520451" y="1396999"/>
          <a:ext cx="7680869" cy="458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8157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25 Longest Running Jobs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0451" y="548680"/>
            <a:ext cx="7404349" cy="360040"/>
          </a:xfrm>
        </p:spPr>
        <p:txBody>
          <a:bodyPr/>
          <a:lstStyle/>
          <a:p>
            <a:r>
              <a:rPr lang="en-US" dirty="0" smtClean="0"/>
              <a:t>Jobs run times are exceeding backup window &amp; RTO</a:t>
            </a:r>
            <a:endParaRPr lang="en-US" dirty="0"/>
          </a:p>
        </p:txBody>
      </p:sp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1603074320"/>
              </p:ext>
            </p:extLst>
          </p:nvPr>
        </p:nvGraphicFramePr>
        <p:xfrm>
          <a:off x="520451" y="1396999"/>
          <a:ext cx="7680869" cy="458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0343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25 Lowest Performing Jobs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0451" y="548680"/>
            <a:ext cx="7404349" cy="360040"/>
          </a:xfrm>
        </p:spPr>
        <p:txBody>
          <a:bodyPr/>
          <a:lstStyle/>
          <a:p>
            <a:r>
              <a:rPr lang="en-US" dirty="0" smtClean="0"/>
              <a:t>Opportunities for Improvement</a:t>
            </a:r>
            <a:endParaRPr lang="en-US" dirty="0"/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104611863"/>
              </p:ext>
            </p:extLst>
          </p:nvPr>
        </p:nvGraphicFramePr>
        <p:xfrm>
          <a:off x="520451" y="1396999"/>
          <a:ext cx="7680869" cy="458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14424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0450" y="1196753"/>
            <a:ext cx="8013949" cy="475030"/>
          </a:xfrm>
        </p:spPr>
        <p:txBody>
          <a:bodyPr/>
          <a:lstStyle/>
          <a:p>
            <a:r>
              <a:rPr lang="en-US" sz="1800" dirty="0" smtClean="0"/>
              <a:t>Total number of clients with failure are #totalClientCount#.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Top 10 Unreliable Clients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54987325"/>
              </p:ext>
            </p:extLst>
          </p:nvPr>
        </p:nvGraphicFramePr>
        <p:xfrm>
          <a:off x="520451" y="1671783"/>
          <a:ext cx="7680869" cy="458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870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41435"/>
            <a:ext cx="8077200" cy="423015"/>
          </a:xfrm>
        </p:spPr>
        <p:txBody>
          <a:bodyPr/>
          <a:lstStyle/>
          <a:p>
            <a:r>
              <a:rPr lang="en-US" sz="1800" dirty="0" smtClean="0"/>
              <a:t>Provide options to improve performance including client side deduplication, etc.</a:t>
            </a:r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Improvement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Slowest Clients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665413931"/>
              </p:ext>
            </p:extLst>
          </p:nvPr>
        </p:nvGraphicFramePr>
        <p:xfrm>
          <a:off x="668233" y="1369290"/>
          <a:ext cx="7680869" cy="458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5595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40582"/>
            <a:ext cx="8077200" cy="340746"/>
          </a:xfrm>
        </p:spPr>
        <p:txBody>
          <a:bodyPr/>
          <a:lstStyle/>
          <a:p>
            <a:r>
              <a:rPr lang="en-US" sz="1800" dirty="0" smtClean="0"/>
              <a:t>Provide options for these clients including snapshots, </a:t>
            </a:r>
            <a:r>
              <a:rPr lang="en-US" sz="1800" dirty="0" err="1" smtClean="0"/>
              <a:t>OnePass</a:t>
            </a:r>
            <a:r>
              <a:rPr lang="en-US" sz="1800" dirty="0" smtClean="0"/>
              <a:t>, etc.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Improvement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Largest Clients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738444648"/>
              </p:ext>
            </p:extLst>
          </p:nvPr>
        </p:nvGraphicFramePr>
        <p:xfrm>
          <a:off x="668233" y="1145309"/>
          <a:ext cx="7680869" cy="4813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0959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9846868"/>
              </p:ext>
            </p:extLst>
          </p:nvPr>
        </p:nvGraphicFramePr>
        <p:xfrm>
          <a:off x="457200" y="1940623"/>
          <a:ext cx="80772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091"/>
                <a:gridCol w="1653309"/>
                <a:gridCol w="923636"/>
                <a:gridCol w="1745673"/>
                <a:gridCol w="1690255"/>
                <a:gridCol w="10252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Type</a:t>
                      </a:r>
                      <a:endParaRPr lang="en-US" sz="1200" dirty="0"/>
                    </a:p>
                  </a:txBody>
                  <a:tcPr anchor="ctr">
                    <a:solidFill>
                      <a:srgbClr val="4F82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Name</a:t>
                      </a:r>
                      <a:endParaRPr lang="en-US" sz="1200" dirty="0"/>
                    </a:p>
                  </a:txBody>
                  <a:tcPr anchor="ctr">
                    <a:solidFill>
                      <a:srgbClr val="4F82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Online</a:t>
                      </a:r>
                      <a:endParaRPr lang="en-US" sz="1200" dirty="0"/>
                    </a:p>
                  </a:txBody>
                  <a:tcPr anchor="ctr">
                    <a:solidFill>
                      <a:srgbClr val="4F82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Model</a:t>
                      </a:r>
                      <a:endParaRPr lang="en-US" sz="1200" dirty="0"/>
                    </a:p>
                  </a:txBody>
                  <a:tcPr anchor="ctr">
                    <a:solidFill>
                      <a:srgbClr val="4F82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Serial Number</a:t>
                      </a:r>
                      <a:endParaRPr lang="en-US" sz="1200" dirty="0"/>
                    </a:p>
                  </a:txBody>
                  <a:tcPr anchor="ctr">
                    <a:solidFill>
                      <a:srgbClr val="4F82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Firmware Revision</a:t>
                      </a:r>
                      <a:endParaRPr lang="en-US" sz="1200" dirty="0"/>
                    </a:p>
                  </a:txBody>
                  <a:tcPr anchor="ctr">
                    <a:solidFill>
                      <a:srgbClr val="4F82BB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List Storage Devices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457200" y="1284427"/>
            <a:ext cx="8077200" cy="34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112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Courier New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800" dirty="0" smtClean="0"/>
              <a:t>There are ${DiskLibCount} disk and ${TapeLibCount} tape libraries.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2152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ablement Deck Template-121001">
  <a:themeElements>
    <a:clrScheme name="Commvault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FF0000"/>
      </a:accent1>
      <a:accent2>
        <a:srgbClr val="C00000"/>
      </a:accent2>
      <a:accent3>
        <a:srgbClr val="8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FF0000"/>
      </a:hlink>
      <a:folHlink>
        <a:srgbClr val="6060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Enablement Deck Template- Simpana 10- Feb13</Template>
  <TotalTime>9999</TotalTime>
  <Words>258</Words>
  <Application>Microsoft Office PowerPoint</Application>
  <PresentationFormat>On-screen Show (4:3)</PresentationFormat>
  <Paragraphs>63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Enablement Deck Template-121001</vt:lpstr>
      <vt:lpstr>Data Protection Environment Summary</vt:lpstr>
      <vt:lpstr>Total Jobs &amp; Completion %</vt:lpstr>
      <vt:lpstr>Top 25 Highest Backup Performing Jobs</vt:lpstr>
      <vt:lpstr>Top 25 Longest Running Jobs</vt:lpstr>
      <vt:lpstr>Top 25 Lowest Performing Jobs</vt:lpstr>
      <vt:lpstr>Failures</vt:lpstr>
      <vt:lpstr>Performance Improvement</vt:lpstr>
      <vt:lpstr>Performance Improvement</vt:lpstr>
      <vt:lpstr>Infrastructure</vt:lpstr>
      <vt:lpstr>Infrastructure</vt:lpstr>
      <vt:lpstr>Short Term Recommendations</vt:lpstr>
    </vt:vector>
  </TitlesOfParts>
  <Manager>David West</Manager>
  <Company>CommVault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Rettberg</dc:creator>
  <cp:lastModifiedBy>Arya S</cp:lastModifiedBy>
  <cp:revision>123</cp:revision>
  <dcterms:created xsi:type="dcterms:W3CDTF">2013-04-02T19:29:10Z</dcterms:created>
  <dcterms:modified xsi:type="dcterms:W3CDTF">2015-09-01T07:45:18Z</dcterms:modified>
</cp:coreProperties>
</file>